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8"/>
  </p:notesMasterIdLst>
  <p:sldIdLst>
    <p:sldId id="384" r:id="rId2"/>
    <p:sldId id="388" r:id="rId3"/>
    <p:sldId id="262" r:id="rId4"/>
    <p:sldId id="258" r:id="rId5"/>
    <p:sldId id="389" r:id="rId6"/>
    <p:sldId id="263" r:id="rId7"/>
    <p:sldId id="265" r:id="rId8"/>
    <p:sldId id="266" r:id="rId9"/>
    <p:sldId id="267" r:id="rId10"/>
    <p:sldId id="327" r:id="rId11"/>
    <p:sldId id="328" r:id="rId12"/>
    <p:sldId id="271" r:id="rId13"/>
    <p:sldId id="391" r:id="rId14"/>
    <p:sldId id="284" r:id="rId15"/>
    <p:sldId id="390" r:id="rId16"/>
    <p:sldId id="339" r:id="rId17"/>
    <p:sldId id="289" r:id="rId18"/>
    <p:sldId id="392" r:id="rId19"/>
    <p:sldId id="285" r:id="rId20"/>
    <p:sldId id="318" r:id="rId21"/>
    <p:sldId id="286" r:id="rId22"/>
    <p:sldId id="319" r:id="rId23"/>
    <p:sldId id="320" r:id="rId24"/>
    <p:sldId id="393" r:id="rId25"/>
    <p:sldId id="272" r:id="rId26"/>
    <p:sldId id="394" r:id="rId27"/>
    <p:sldId id="273" r:id="rId28"/>
    <p:sldId id="275" r:id="rId29"/>
    <p:sldId id="276" r:id="rId30"/>
    <p:sldId id="396" r:id="rId31"/>
    <p:sldId id="395" r:id="rId32"/>
    <p:sldId id="330" r:id="rId33"/>
    <p:sldId id="279" r:id="rId34"/>
    <p:sldId id="334" r:id="rId35"/>
    <p:sldId id="277" r:id="rId36"/>
    <p:sldId id="278" r:id="rId37"/>
    <p:sldId id="385" r:id="rId38"/>
    <p:sldId id="345" r:id="rId39"/>
    <p:sldId id="331" r:id="rId40"/>
    <p:sldId id="332" r:id="rId41"/>
    <p:sldId id="283" r:id="rId42"/>
    <p:sldId id="397" r:id="rId43"/>
    <p:sldId id="280" r:id="rId44"/>
    <p:sldId id="281" r:id="rId45"/>
    <p:sldId id="282" r:id="rId46"/>
    <p:sldId id="398" r:id="rId47"/>
    <p:sldId id="326" r:id="rId48"/>
    <p:sldId id="346" r:id="rId49"/>
    <p:sldId id="349" r:id="rId50"/>
    <p:sldId id="347" r:id="rId51"/>
    <p:sldId id="400" r:id="rId52"/>
    <p:sldId id="356" r:id="rId53"/>
    <p:sldId id="351" r:id="rId54"/>
    <p:sldId id="359" r:id="rId55"/>
    <p:sldId id="399" r:id="rId56"/>
    <p:sldId id="362" r:id="rId57"/>
    <p:sldId id="340" r:id="rId58"/>
    <p:sldId id="342" r:id="rId59"/>
    <p:sldId id="363" r:id="rId60"/>
    <p:sldId id="364" r:id="rId61"/>
    <p:sldId id="365" r:id="rId62"/>
    <p:sldId id="368" r:id="rId63"/>
    <p:sldId id="343" r:id="rId64"/>
    <p:sldId id="366" r:id="rId65"/>
    <p:sldId id="367" r:id="rId66"/>
    <p:sldId id="386" r:id="rId6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336"/>
    <a:srgbClr val="C00000"/>
    <a:srgbClr val="FFFFFF"/>
    <a:srgbClr val="FFC000"/>
    <a:srgbClr val="A5CD39"/>
    <a:srgbClr val="ED7D31"/>
    <a:srgbClr val="949494"/>
    <a:srgbClr val="559374"/>
    <a:srgbClr val="97C3AD"/>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114" d="100"/>
          <a:sy n="114" d="100"/>
        </p:scale>
        <p:origin x="474" y="144"/>
      </p:cViewPr>
      <p:guideLst>
        <p:guide orient="horz" pos="2160"/>
        <p:guide pos="3840"/>
      </p:guideLst>
    </p:cSldViewPr>
  </p:slideViewPr>
  <p:notesTextViewPr>
    <p:cViewPr>
      <p:scale>
        <a:sx n="3" d="2"/>
        <a:sy n="3" d="2"/>
      </p:scale>
      <p:origin x="0" y="0"/>
    </p:cViewPr>
  </p:notesTextViewPr>
  <p:sorterViewPr>
    <p:cViewPr>
      <p:scale>
        <a:sx n="100" d="100"/>
        <a:sy n="100" d="100"/>
      </p:scale>
      <p:origin x="0" y="-1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F9EB5-8CE3-4F94-BA98-72B479E27C15}" type="datetimeFigureOut">
              <a:rPr lang="es-MX" smtClean="0"/>
              <a:t>07/05/2020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E4E52-DA0C-4060-95B0-81B4F3316052}" type="slidenum">
              <a:rPr lang="es-MX" smtClean="0"/>
              <a:t>‹Nº›</a:t>
            </a:fld>
            <a:endParaRPr lang="es-MX"/>
          </a:p>
        </p:txBody>
      </p:sp>
    </p:spTree>
    <p:extLst>
      <p:ext uri="{BB962C8B-B14F-4D97-AF65-F5344CB8AC3E}">
        <p14:creationId xmlns:p14="http://schemas.microsoft.com/office/powerpoint/2010/main" val="167753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CR" sz="1200" dirty="0">
                <a:latin typeface="Century Gothic" panose="020B0502020202020204" pitchFamily="34" charset="0"/>
              </a:rPr>
              <a:t>•Las encuestas y su papel en la vida de hoy</a:t>
            </a:r>
          </a:p>
          <a:p>
            <a:pPr marL="0" indent="0" algn="just">
              <a:buNone/>
            </a:pPr>
            <a:r>
              <a:rPr lang="es-CR" sz="1200" dirty="0">
                <a:latin typeface="Century Gothic" panose="020B0502020202020204" pitchFamily="34" charset="0"/>
              </a:rPr>
              <a:t>•La diferencia entre la “encuesta por muestreo” y el censo</a:t>
            </a:r>
          </a:p>
          <a:p>
            <a:pPr marL="0" marR="0" indent="0" algn="l" defTabSz="914400" rtl="0" eaLnBrk="1" fontAlgn="auto" latinLnBrk="0" hangingPunct="1">
              <a:lnSpc>
                <a:spcPct val="100000"/>
              </a:lnSpc>
              <a:spcBef>
                <a:spcPts val="0"/>
              </a:spcBef>
              <a:spcAft>
                <a:spcPts val="0"/>
              </a:spcAft>
              <a:buClrTx/>
              <a:buSzTx/>
              <a:buFontTx/>
              <a:buNone/>
              <a:tabLst/>
              <a:defRPr/>
            </a:pPr>
            <a:r>
              <a:rPr lang="es-CR" dirty="0">
                <a:latin typeface="Century Gothic" panose="020B0502020202020204" pitchFamily="34" charset="0"/>
              </a:rPr>
              <a:t>Es una técnica para recoger información sobre una población humana, en la que el contacto directo se hace con unidades de estudio (individuos, organizaciones, comunidades,  etc.) a través de medios tan sistemáticos como cuestionarios y programas de entrevistas.</a:t>
            </a:r>
          </a:p>
          <a:p>
            <a:endParaRPr lang="es-CR" dirty="0"/>
          </a:p>
        </p:txBody>
      </p:sp>
      <p:sp>
        <p:nvSpPr>
          <p:cNvPr id="4" name="Marcador de número de diapositiva 3"/>
          <p:cNvSpPr>
            <a:spLocks noGrp="1"/>
          </p:cNvSpPr>
          <p:nvPr>
            <p:ph type="sldNum" sz="quarter" idx="10"/>
          </p:nvPr>
        </p:nvSpPr>
        <p:spPr/>
        <p:txBody>
          <a:bodyPr/>
          <a:lstStyle/>
          <a:p>
            <a:fld id="{41A339CE-1141-4699-937B-36242B36D942}" type="slidenum">
              <a:rPr lang="es-CR" smtClean="0"/>
              <a:t>3</a:t>
            </a:fld>
            <a:endParaRPr lang="es-CR"/>
          </a:p>
        </p:txBody>
      </p:sp>
    </p:spTree>
    <p:extLst>
      <p:ext uri="{BB962C8B-B14F-4D97-AF65-F5344CB8AC3E}">
        <p14:creationId xmlns:p14="http://schemas.microsoft.com/office/powerpoint/2010/main" val="39266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10</a:t>
            </a:fld>
            <a:endParaRPr lang="es-MX"/>
          </a:p>
        </p:txBody>
      </p:sp>
    </p:spTree>
    <p:extLst>
      <p:ext uri="{BB962C8B-B14F-4D97-AF65-F5344CB8AC3E}">
        <p14:creationId xmlns:p14="http://schemas.microsoft.com/office/powerpoint/2010/main" val="8036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dirty="0">
                <a:solidFill>
                  <a:schemeClr val="tx1">
                    <a:lumMod val="65000"/>
                    <a:lumOff val="35000"/>
                  </a:schemeClr>
                </a:solidFill>
                <a:latin typeface="Century Gothic" panose="020B0502020202020204" pitchFamily="34" charset="0"/>
              </a:rPr>
              <a:t>"El marco es un concepto más general: incluye listas físicas y también los procedimientos que pueden tener en cuenta a todas las unidades de muestreo sin el esfuerzo físico de listarlas efectivamente". </a:t>
            </a:r>
            <a:r>
              <a:rPr lang="es-MX" dirty="0" err="1">
                <a:solidFill>
                  <a:schemeClr val="tx1">
                    <a:lumMod val="65000"/>
                    <a:lumOff val="35000"/>
                  </a:schemeClr>
                </a:solidFill>
                <a:latin typeface="Century Gothic" panose="020B0502020202020204" pitchFamily="34" charset="0"/>
              </a:rPr>
              <a:t>Kish</a:t>
            </a:r>
            <a:r>
              <a:rPr lang="es-MX" dirty="0">
                <a:solidFill>
                  <a:schemeClr val="tx1">
                    <a:lumMod val="65000"/>
                    <a:lumOff val="35000"/>
                  </a:schemeClr>
                </a:solidFill>
                <a:latin typeface="Century Gothic" panose="020B0502020202020204" pitchFamily="34" charset="0"/>
              </a:rPr>
              <a:t> (Sección 2.7)</a:t>
            </a:r>
          </a:p>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14</a:t>
            </a:fld>
            <a:endParaRPr lang="es-MX"/>
          </a:p>
        </p:txBody>
      </p:sp>
    </p:spTree>
    <p:extLst>
      <p:ext uri="{BB962C8B-B14F-4D97-AF65-F5344CB8AC3E}">
        <p14:creationId xmlns:p14="http://schemas.microsoft.com/office/powerpoint/2010/main" val="194850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a:solidFill>
                  <a:schemeClr val="tx1">
                    <a:lumMod val="65000"/>
                    <a:lumOff val="35000"/>
                  </a:schemeClr>
                </a:solidFill>
                <a:latin typeface="Century Gothic" panose="020B0502020202020204" pitchFamily="34" charset="0"/>
              </a:rPr>
              <a:t>En la</a:t>
            </a:r>
            <a:r>
              <a:rPr lang="es-MX" sz="1200" baseline="0" dirty="0">
                <a:solidFill>
                  <a:schemeClr val="tx1">
                    <a:lumMod val="65000"/>
                    <a:lumOff val="35000"/>
                  </a:schemeClr>
                </a:solidFill>
                <a:latin typeface="Century Gothic" panose="020B0502020202020204" pitchFamily="34" charset="0"/>
              </a:rPr>
              <a:t> realidad los marcos muestrales son imperfectos.</a:t>
            </a:r>
          </a:p>
          <a:p>
            <a:endParaRPr lang="es-MX" sz="1200" dirty="0">
              <a:solidFill>
                <a:schemeClr val="tx1">
                  <a:lumMod val="65000"/>
                  <a:lumOff val="35000"/>
                </a:schemeClr>
              </a:solidFill>
              <a:latin typeface="Century Gothic" panose="020B0502020202020204" pitchFamily="34" charset="0"/>
            </a:endParaRPr>
          </a:p>
          <a:p>
            <a:r>
              <a:rPr lang="es-MX" sz="1200" dirty="0">
                <a:solidFill>
                  <a:schemeClr val="tx1">
                    <a:lumMod val="65000"/>
                    <a:lumOff val="35000"/>
                  </a:schemeClr>
                </a:solidFill>
                <a:latin typeface="Century Gothic" panose="020B0502020202020204" pitchFamily="34" charset="0"/>
              </a:rPr>
              <a:t>En la mayoría de las ocasiones los marcos muestrales no son perfectos, por lo que se debe corregir los elementos contenidos en estos, de previo a la fase de selección de unidades de estudio o auditoría</a:t>
            </a:r>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16</a:t>
            </a:fld>
            <a:endParaRPr lang="es-MX"/>
          </a:p>
        </p:txBody>
      </p:sp>
    </p:spTree>
    <p:extLst>
      <p:ext uri="{BB962C8B-B14F-4D97-AF65-F5344CB8AC3E}">
        <p14:creationId xmlns:p14="http://schemas.microsoft.com/office/powerpoint/2010/main" val="20965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34</a:t>
            </a:fld>
            <a:endParaRPr lang="es-MX"/>
          </a:p>
        </p:txBody>
      </p:sp>
    </p:spTree>
    <p:extLst>
      <p:ext uri="{BB962C8B-B14F-4D97-AF65-F5344CB8AC3E}">
        <p14:creationId xmlns:p14="http://schemas.microsoft.com/office/powerpoint/2010/main" val="326188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38</a:t>
            </a:fld>
            <a:endParaRPr lang="es-MX"/>
          </a:p>
        </p:txBody>
      </p:sp>
    </p:spTree>
    <p:extLst>
      <p:ext uri="{BB962C8B-B14F-4D97-AF65-F5344CB8AC3E}">
        <p14:creationId xmlns:p14="http://schemas.microsoft.com/office/powerpoint/2010/main" val="88591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43</a:t>
            </a:fld>
            <a:endParaRPr lang="es-MX"/>
          </a:p>
        </p:txBody>
      </p:sp>
    </p:spTree>
    <p:extLst>
      <p:ext uri="{BB962C8B-B14F-4D97-AF65-F5344CB8AC3E}">
        <p14:creationId xmlns:p14="http://schemas.microsoft.com/office/powerpoint/2010/main" val="208449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53</a:t>
            </a:fld>
            <a:endParaRPr lang="es-MX"/>
          </a:p>
        </p:txBody>
      </p:sp>
    </p:spTree>
    <p:extLst>
      <p:ext uri="{BB962C8B-B14F-4D97-AF65-F5344CB8AC3E}">
        <p14:creationId xmlns:p14="http://schemas.microsoft.com/office/powerpoint/2010/main" val="37768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54</a:t>
            </a:fld>
            <a:endParaRPr lang="es-MX"/>
          </a:p>
        </p:txBody>
      </p:sp>
    </p:spTree>
    <p:extLst>
      <p:ext uri="{BB962C8B-B14F-4D97-AF65-F5344CB8AC3E}">
        <p14:creationId xmlns:p14="http://schemas.microsoft.com/office/powerpoint/2010/main" val="3170668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07/05/2020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6781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07/05/2020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5440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07/05/2020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71602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07/05/2020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7561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D8BD08AE-7F46-46DA-B28C-3253B0E5A8B7}" type="datetimeFigureOut">
              <a:rPr lang="es-MX" smtClean="0"/>
              <a:t>07/05/2020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12331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D8BD08AE-7F46-46DA-B28C-3253B0E5A8B7}" type="datetimeFigureOut">
              <a:rPr lang="es-MX" smtClean="0"/>
              <a:t>07/05/2020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8567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D8BD08AE-7F46-46DA-B28C-3253B0E5A8B7}" type="datetimeFigureOut">
              <a:rPr lang="es-MX" smtClean="0"/>
              <a:t>07/05/2020</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73280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D8BD08AE-7F46-46DA-B28C-3253B0E5A8B7}" type="datetimeFigureOut">
              <a:rPr lang="es-MX" smtClean="0"/>
              <a:t>07/05/2020</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56739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8BD08AE-7F46-46DA-B28C-3253B0E5A8B7}" type="datetimeFigureOut">
              <a:rPr lang="es-MX" smtClean="0"/>
              <a:t>07/05/2020</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99927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07/05/2020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4157592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07/05/2020</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384253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D08AE-7F46-46DA-B28C-3253B0E5A8B7}" type="datetimeFigureOut">
              <a:rPr lang="es-MX" smtClean="0"/>
              <a:t>07/05/2020</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E5645-D314-4D53-AADE-231C029FD050}" type="slidenum">
              <a:rPr lang="es-MX" smtClean="0"/>
              <a:t>‹Nº›</a:t>
            </a:fld>
            <a:endParaRPr lang="es-MX"/>
          </a:p>
        </p:txBody>
      </p:sp>
    </p:spTree>
    <p:extLst>
      <p:ext uri="{BB962C8B-B14F-4D97-AF65-F5344CB8AC3E}">
        <p14:creationId xmlns:p14="http://schemas.microsoft.com/office/powerpoint/2010/main" val="66449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9862" y="120427"/>
            <a:ext cx="7804552" cy="1090187"/>
          </a:xfrm>
        </p:spPr>
        <p:txBody>
          <a:bodyPr>
            <a:normAutofit/>
          </a:bodyPr>
          <a:lstStyle/>
          <a:p>
            <a:pPr algn="ctr"/>
            <a:r>
              <a:rPr lang="es-CR" sz="4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Fundamentos del muestreo</a:t>
            </a:r>
          </a:p>
        </p:txBody>
      </p:sp>
      <p:sp>
        <p:nvSpPr>
          <p:cNvPr id="3" name="2 Marcador de contenido"/>
          <p:cNvSpPr>
            <a:spLocks noGrp="1"/>
          </p:cNvSpPr>
          <p:nvPr>
            <p:ph idx="1"/>
          </p:nvPr>
        </p:nvSpPr>
        <p:spPr>
          <a:xfrm>
            <a:off x="7881871" y="6181858"/>
            <a:ext cx="4231784" cy="574653"/>
          </a:xfrm>
        </p:spPr>
        <p:txBody>
          <a:bodyPr/>
          <a:lstStyle/>
          <a:p>
            <a:pPr marL="0" indent="0" algn="r">
              <a:buNone/>
            </a:pPr>
            <a:r>
              <a:rPr lang="es-CR" dirty="0"/>
              <a:t>Oscar Centeno Mora</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12" y="1557646"/>
            <a:ext cx="2760538" cy="1855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14" y="785611"/>
            <a:ext cx="4057106" cy="2627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uestre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41" t="13520" r="11733" b="8170"/>
          <a:stretch/>
        </p:blipFill>
        <p:spPr bwMode="auto">
          <a:xfrm>
            <a:off x="955266" y="4484408"/>
            <a:ext cx="2936384" cy="20966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084" y="4303776"/>
            <a:ext cx="2277330" cy="2277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9090" y="1508960"/>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760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3941250" y="1132298"/>
            <a:ext cx="3934228" cy="5725702"/>
          </a:xfrm>
          <a:prstGeom prst="rect">
            <a:avLst/>
          </a:prstGeom>
          <a:solidFill>
            <a:srgbClr val="ED7D3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 name="Content Placeholder 2"/>
          <p:cNvSpPr txBox="1">
            <a:spLocks/>
          </p:cNvSpPr>
          <p:nvPr/>
        </p:nvSpPr>
        <p:spPr>
          <a:xfrm>
            <a:off x="0" y="1162594"/>
            <a:ext cx="3941249"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13" name="Rectángulo 12"/>
          <p:cNvSpPr/>
          <p:nvPr/>
        </p:nvSpPr>
        <p:spPr>
          <a:xfrm>
            <a:off x="427726" y="2273488"/>
            <a:ext cx="2748673" cy="1846659"/>
          </a:xfrm>
          <a:prstGeom prst="rect">
            <a:avLst/>
          </a:prstGeom>
        </p:spPr>
        <p:txBody>
          <a:bodyPr wrap="square">
            <a:spAutoFit/>
          </a:bodyPr>
          <a:lstStyle/>
          <a:p>
            <a:r>
              <a:rPr lang="es-MX" sz="1600" b="1" dirty="0">
                <a:solidFill>
                  <a:schemeClr val="bg1"/>
                </a:solidFill>
                <a:latin typeface="Century Gothic" panose="020B0502020202020204" pitchFamily="34" charset="0"/>
              </a:rPr>
              <a:t>Unidad de observación, unidad de respuesta, unidad de información o informante</a:t>
            </a:r>
          </a:p>
          <a:p>
            <a:endParaRPr lang="es-MX" sz="1600" b="1"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Se obtiene la información </a:t>
            </a:r>
          </a:p>
          <a:p>
            <a:endParaRPr lang="es-MX" b="1" dirty="0">
              <a:solidFill>
                <a:schemeClr val="bg1"/>
              </a:solidFill>
              <a:latin typeface="Century Gothic" panose="020B0502020202020204" pitchFamily="34" charset="0"/>
            </a:endParaRPr>
          </a:p>
        </p:txBody>
      </p:sp>
      <p:sp>
        <p:nvSpPr>
          <p:cNvPr id="14" name="Rectángulo 13"/>
          <p:cNvSpPr/>
          <p:nvPr/>
        </p:nvSpPr>
        <p:spPr>
          <a:xfrm>
            <a:off x="430895"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04</a:t>
            </a:r>
            <a:endParaRPr lang="es-CR" sz="1200" b="1" dirty="0">
              <a:solidFill>
                <a:schemeClr val="bg1"/>
              </a:solidFill>
              <a:latin typeface="Century Gothic" panose="020B0502020202020204" pitchFamily="34" charset="0"/>
            </a:endParaRPr>
          </a:p>
        </p:txBody>
      </p:sp>
      <p:sp>
        <p:nvSpPr>
          <p:cNvPr id="2" name="Rectángulo 1"/>
          <p:cNvSpPr/>
          <p:nvPr/>
        </p:nvSpPr>
        <p:spPr>
          <a:xfrm>
            <a:off x="427726" y="4225244"/>
            <a:ext cx="3091791" cy="1323439"/>
          </a:xfrm>
          <a:prstGeom prst="rect">
            <a:avLst/>
          </a:prstGeom>
        </p:spPr>
        <p:txBody>
          <a:bodyPr wrap="square">
            <a:spAutoFit/>
          </a:bodyPr>
          <a:lstStyle/>
          <a:p>
            <a:r>
              <a:rPr lang="es-MX" sz="1600" dirty="0">
                <a:solidFill>
                  <a:schemeClr val="bg1"/>
                </a:solidFill>
                <a:latin typeface="Century Gothic" panose="020B0502020202020204" pitchFamily="34" charset="0"/>
              </a:rPr>
              <a:t>La unidad informante puede diferir de la unidad de estudio.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a:t>
            </a:r>
          </a:p>
        </p:txBody>
      </p:sp>
      <p:sp>
        <p:nvSpPr>
          <p:cNvPr id="23" name="Content Placeholder 2"/>
          <p:cNvSpPr txBox="1">
            <a:spLocks/>
          </p:cNvSpPr>
          <p:nvPr/>
        </p:nvSpPr>
        <p:spPr>
          <a:xfrm>
            <a:off x="7875479" y="1162594"/>
            <a:ext cx="4316522"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3" name="Rectángulo 2"/>
          <p:cNvSpPr/>
          <p:nvPr/>
        </p:nvSpPr>
        <p:spPr>
          <a:xfrm>
            <a:off x="4365123" y="2294892"/>
            <a:ext cx="3088622" cy="2308324"/>
          </a:xfrm>
          <a:prstGeom prst="rect">
            <a:avLst/>
          </a:prstGeom>
        </p:spPr>
        <p:txBody>
          <a:bodyPr wrap="square">
            <a:spAutoFit/>
          </a:bodyPr>
          <a:lstStyle/>
          <a:p>
            <a:r>
              <a:rPr lang="es-MX" sz="1600" b="1" dirty="0">
                <a:solidFill>
                  <a:schemeClr val="bg1"/>
                </a:solidFill>
                <a:latin typeface="Century Gothic" panose="020B0502020202020204" pitchFamily="34" charset="0"/>
              </a:rPr>
              <a:t>Subclase</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Porción de la muestra que se considera como muestra de la porción correspondiente de la población de encuesta y no es planeada.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p:txBody>
      </p:sp>
      <p:sp>
        <p:nvSpPr>
          <p:cNvPr id="11" name="Rectángulo 10"/>
          <p:cNvSpPr/>
          <p:nvPr/>
        </p:nvSpPr>
        <p:spPr>
          <a:xfrm>
            <a:off x="4365123"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05</a:t>
            </a:r>
            <a:endParaRPr lang="es-CR" sz="1200" b="1" dirty="0">
              <a:solidFill>
                <a:schemeClr val="bg1"/>
              </a:solidFill>
              <a:latin typeface="Century Gothic" panose="020B0502020202020204" pitchFamily="34" charset="0"/>
            </a:endParaRPr>
          </a:p>
        </p:txBody>
      </p:sp>
      <p:sp>
        <p:nvSpPr>
          <p:cNvPr id="16" name="Rectángulo 15"/>
          <p:cNvSpPr/>
          <p:nvPr/>
        </p:nvSpPr>
        <p:spPr>
          <a:xfrm>
            <a:off x="8228164"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06</a:t>
            </a:r>
            <a:endParaRPr lang="es-CR" sz="1200" b="1" dirty="0">
              <a:solidFill>
                <a:schemeClr val="bg1"/>
              </a:solidFill>
              <a:latin typeface="Century Gothic" panose="020B0502020202020204" pitchFamily="34" charset="0"/>
            </a:endParaRPr>
          </a:p>
        </p:txBody>
      </p:sp>
      <p:sp>
        <p:nvSpPr>
          <p:cNvPr id="17" name="Rectángulo 16"/>
          <p:cNvSpPr/>
          <p:nvPr/>
        </p:nvSpPr>
        <p:spPr>
          <a:xfrm>
            <a:off x="8228164" y="2273488"/>
            <a:ext cx="3088622" cy="2062103"/>
          </a:xfrm>
          <a:prstGeom prst="rect">
            <a:avLst/>
          </a:prstGeom>
        </p:spPr>
        <p:txBody>
          <a:bodyPr wrap="square">
            <a:spAutoFit/>
          </a:bodyPr>
          <a:lstStyle/>
          <a:p>
            <a:r>
              <a:rPr lang="es-MX" sz="1600" b="1" dirty="0">
                <a:solidFill>
                  <a:schemeClr val="bg1"/>
                </a:solidFill>
                <a:latin typeface="Century Gothic" panose="020B0502020202020204" pitchFamily="34" charset="0"/>
              </a:rPr>
              <a:t>Estratos</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División de la población en sub-poblaciones para mejorar los procedimientos de selección.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a:t>
            </a:r>
          </a:p>
        </p:txBody>
      </p:sp>
    </p:spTree>
    <p:extLst>
      <p:ext uri="{BB962C8B-B14F-4D97-AF65-F5344CB8AC3E}">
        <p14:creationId xmlns:p14="http://schemas.microsoft.com/office/powerpoint/2010/main" val="18662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3941250" y="1132298"/>
            <a:ext cx="3934228" cy="5725702"/>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 name="Content Placeholder 2"/>
          <p:cNvSpPr txBox="1">
            <a:spLocks/>
          </p:cNvSpPr>
          <p:nvPr/>
        </p:nvSpPr>
        <p:spPr>
          <a:xfrm>
            <a:off x="0" y="1162594"/>
            <a:ext cx="3941249"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13" name="Rectángulo 12"/>
          <p:cNvSpPr/>
          <p:nvPr/>
        </p:nvSpPr>
        <p:spPr>
          <a:xfrm>
            <a:off x="427726" y="2273488"/>
            <a:ext cx="2748673" cy="2092881"/>
          </a:xfrm>
          <a:prstGeom prst="rect">
            <a:avLst/>
          </a:prstGeom>
        </p:spPr>
        <p:txBody>
          <a:bodyPr wrap="square">
            <a:spAutoFit/>
          </a:bodyPr>
          <a:lstStyle/>
          <a:p>
            <a:r>
              <a:rPr lang="es-MX" sz="1600" dirty="0">
                <a:solidFill>
                  <a:schemeClr val="bg1"/>
                </a:solidFill>
                <a:latin typeface="Century Gothic" panose="020B0502020202020204" pitchFamily="34" charset="0"/>
              </a:rPr>
              <a:t>Unidades de listado</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Se usan para identificar y seleccionar unidades de muestreo.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a:p>
            <a:endParaRPr lang="es-MX" b="1" dirty="0">
              <a:solidFill>
                <a:schemeClr val="bg1"/>
              </a:solidFill>
              <a:latin typeface="Century Gothic" panose="020B0502020202020204" pitchFamily="34" charset="0"/>
            </a:endParaRPr>
          </a:p>
        </p:txBody>
      </p:sp>
      <p:sp>
        <p:nvSpPr>
          <p:cNvPr id="14" name="Rectángulo 13"/>
          <p:cNvSpPr/>
          <p:nvPr/>
        </p:nvSpPr>
        <p:spPr>
          <a:xfrm>
            <a:off x="430895"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07</a:t>
            </a:r>
            <a:endParaRPr lang="es-CR" sz="1200" b="1" dirty="0">
              <a:solidFill>
                <a:schemeClr val="bg1"/>
              </a:solidFill>
              <a:latin typeface="Century Gothic" panose="020B0502020202020204" pitchFamily="34" charset="0"/>
            </a:endParaRPr>
          </a:p>
        </p:txBody>
      </p:sp>
      <p:sp>
        <p:nvSpPr>
          <p:cNvPr id="23" name="Content Placeholder 2"/>
          <p:cNvSpPr txBox="1">
            <a:spLocks/>
          </p:cNvSpPr>
          <p:nvPr/>
        </p:nvSpPr>
        <p:spPr>
          <a:xfrm>
            <a:off x="7875479" y="1162594"/>
            <a:ext cx="4316522"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3" name="Rectángulo 2"/>
          <p:cNvSpPr/>
          <p:nvPr/>
        </p:nvSpPr>
        <p:spPr>
          <a:xfrm>
            <a:off x="4365123" y="2294892"/>
            <a:ext cx="3088622" cy="2062103"/>
          </a:xfrm>
          <a:prstGeom prst="rect">
            <a:avLst/>
          </a:prstGeom>
        </p:spPr>
        <p:txBody>
          <a:bodyPr wrap="square">
            <a:spAutoFit/>
          </a:bodyPr>
          <a:lstStyle/>
          <a:p>
            <a:r>
              <a:rPr lang="es-MX" sz="1600" b="1" dirty="0">
                <a:solidFill>
                  <a:schemeClr val="bg1"/>
                </a:solidFill>
                <a:latin typeface="Century Gothic" panose="020B0502020202020204" pitchFamily="34" charset="0"/>
              </a:rPr>
              <a:t>Características de los elementos</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Se transforman en variables </a:t>
            </a:r>
            <a:r>
              <a:rPr lang="es-MX" sz="1600" dirty="0" err="1">
                <a:solidFill>
                  <a:schemeClr val="bg1"/>
                </a:solidFill>
                <a:latin typeface="Century Gothic" panose="020B0502020202020204" pitchFamily="34" charset="0"/>
              </a:rPr>
              <a:t>Yi</a:t>
            </a:r>
            <a:r>
              <a:rPr lang="es-MX" sz="1600" dirty="0">
                <a:solidFill>
                  <a:schemeClr val="bg1"/>
                </a:solidFill>
                <a:latin typeface="Century Gothic" panose="020B0502020202020204" pitchFamily="34" charset="0"/>
              </a:rPr>
              <a:t> mediante las operaciones de medición.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p:txBody>
      </p:sp>
      <p:sp>
        <p:nvSpPr>
          <p:cNvPr id="11" name="Rectángulo 10"/>
          <p:cNvSpPr/>
          <p:nvPr/>
        </p:nvSpPr>
        <p:spPr>
          <a:xfrm>
            <a:off x="4365123"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08</a:t>
            </a:r>
            <a:endParaRPr lang="es-CR" sz="1200" b="1" dirty="0">
              <a:solidFill>
                <a:schemeClr val="bg1"/>
              </a:solidFill>
              <a:latin typeface="Century Gothic" panose="020B0502020202020204" pitchFamily="34" charset="0"/>
            </a:endParaRPr>
          </a:p>
        </p:txBody>
      </p:sp>
      <p:sp>
        <p:nvSpPr>
          <p:cNvPr id="16" name="Rectángulo 15"/>
          <p:cNvSpPr/>
          <p:nvPr/>
        </p:nvSpPr>
        <p:spPr>
          <a:xfrm>
            <a:off x="8228164" y="1313244"/>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09</a:t>
            </a:r>
            <a:endParaRPr lang="es-CR" sz="1200" b="1" dirty="0">
              <a:solidFill>
                <a:schemeClr val="bg1"/>
              </a:solidFill>
              <a:latin typeface="Century Gothic" panose="020B0502020202020204" pitchFamily="34" charset="0"/>
            </a:endParaRPr>
          </a:p>
        </p:txBody>
      </p:sp>
      <p:sp>
        <p:nvSpPr>
          <p:cNvPr id="17" name="Rectángulo 16"/>
          <p:cNvSpPr/>
          <p:nvPr/>
        </p:nvSpPr>
        <p:spPr>
          <a:xfrm>
            <a:off x="8228164" y="2273488"/>
            <a:ext cx="3088622" cy="1569660"/>
          </a:xfrm>
          <a:prstGeom prst="rect">
            <a:avLst/>
          </a:prstGeom>
        </p:spPr>
        <p:txBody>
          <a:bodyPr wrap="square">
            <a:spAutoFit/>
          </a:bodyPr>
          <a:lstStyle/>
          <a:p>
            <a:r>
              <a:rPr lang="es-MX" sz="1600" b="1" dirty="0">
                <a:solidFill>
                  <a:schemeClr val="bg1"/>
                </a:solidFill>
                <a:latin typeface="Century Gothic" panose="020B0502020202020204" pitchFamily="34" charset="0"/>
              </a:rPr>
              <a:t>Marco muestral</a:t>
            </a:r>
          </a:p>
          <a:p>
            <a:endParaRPr lang="es-MX" sz="1600" b="1"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Conjunto de UM que comprenden la población.</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p:txBody>
      </p:sp>
    </p:spTree>
    <p:extLst>
      <p:ext uri="{BB962C8B-B14F-4D97-AF65-F5344CB8AC3E}">
        <p14:creationId xmlns:p14="http://schemas.microsoft.com/office/powerpoint/2010/main" val="33434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EJEMPLOS</a:t>
            </a:r>
            <a:endParaRPr lang="es-CR" sz="3200" dirty="0">
              <a:solidFill>
                <a:schemeClr val="bg1"/>
              </a:solidFill>
              <a:latin typeface="Century Gothic" panose="020B0502020202020204" pitchFamily="34" charset="0"/>
            </a:endParaRPr>
          </a:p>
        </p:txBody>
      </p:sp>
      <p:sp>
        <p:nvSpPr>
          <p:cNvPr id="6" name="Content Placeholder 2"/>
          <p:cNvSpPr txBox="1">
            <a:spLocks/>
          </p:cNvSpPr>
          <p:nvPr/>
        </p:nvSpPr>
        <p:spPr>
          <a:xfrm>
            <a:off x="1721342" y="1594894"/>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Estudio</a:t>
            </a:r>
            <a:endParaRPr lang="es-CR" sz="1500" dirty="0">
              <a:solidFill>
                <a:schemeClr val="bg1"/>
              </a:solidFill>
              <a:latin typeface="Century Gothic" panose="020B0502020202020204" pitchFamily="34" charset="0"/>
            </a:endParaRPr>
          </a:p>
        </p:txBody>
      </p:sp>
      <p:sp>
        <p:nvSpPr>
          <p:cNvPr id="7" name="Content Placeholder 2"/>
          <p:cNvSpPr txBox="1">
            <a:spLocks/>
          </p:cNvSpPr>
          <p:nvPr/>
        </p:nvSpPr>
        <p:spPr>
          <a:xfrm>
            <a:off x="3560618" y="1594894"/>
            <a:ext cx="1756149" cy="469433"/>
          </a:xfrm>
          <a:prstGeom prst="rect">
            <a:avLst/>
          </a:prstGeom>
          <a:solidFill>
            <a:srgbClr val="559374"/>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Unidad de estudio</a:t>
            </a:r>
            <a:endParaRPr lang="es-CR" sz="1500" dirty="0">
              <a:solidFill>
                <a:schemeClr val="bg1"/>
              </a:solidFill>
              <a:latin typeface="Century Gothic" panose="020B0502020202020204" pitchFamily="34" charset="0"/>
            </a:endParaRPr>
          </a:p>
        </p:txBody>
      </p:sp>
      <p:sp>
        <p:nvSpPr>
          <p:cNvPr id="8" name="Content Placeholder 2"/>
          <p:cNvSpPr txBox="1">
            <a:spLocks/>
          </p:cNvSpPr>
          <p:nvPr/>
        </p:nvSpPr>
        <p:spPr>
          <a:xfrm>
            <a:off x="5399894" y="1594893"/>
            <a:ext cx="1756149" cy="469433"/>
          </a:xfrm>
          <a:prstGeom prst="rect">
            <a:avLst/>
          </a:prstGeom>
          <a:solidFill>
            <a:srgbClr val="559374"/>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Unidad de muestreo</a:t>
            </a:r>
            <a:endParaRPr lang="es-CR" sz="1500" dirty="0">
              <a:solidFill>
                <a:schemeClr val="bg1"/>
              </a:solidFill>
              <a:latin typeface="Century Gothic" panose="020B0502020202020204" pitchFamily="34" charset="0"/>
            </a:endParaRPr>
          </a:p>
        </p:txBody>
      </p:sp>
      <p:sp>
        <p:nvSpPr>
          <p:cNvPr id="9" name="Content Placeholder 2"/>
          <p:cNvSpPr txBox="1">
            <a:spLocks/>
          </p:cNvSpPr>
          <p:nvPr/>
        </p:nvSpPr>
        <p:spPr>
          <a:xfrm>
            <a:off x="7239170" y="1594893"/>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Informante</a:t>
            </a:r>
            <a:endParaRPr lang="es-CR" sz="1500" dirty="0">
              <a:solidFill>
                <a:schemeClr val="bg1"/>
              </a:solidFill>
              <a:latin typeface="Century Gothic" panose="020B0502020202020204" pitchFamily="34" charset="0"/>
            </a:endParaRPr>
          </a:p>
        </p:txBody>
      </p:sp>
      <p:sp>
        <p:nvSpPr>
          <p:cNvPr id="10" name="Content Placeholder 2"/>
          <p:cNvSpPr txBox="1">
            <a:spLocks/>
          </p:cNvSpPr>
          <p:nvPr/>
        </p:nvSpPr>
        <p:spPr>
          <a:xfrm>
            <a:off x="9078446" y="1594893"/>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Marco muestral</a:t>
            </a:r>
            <a:endParaRPr lang="es-CR" sz="1500" dirty="0">
              <a:solidFill>
                <a:schemeClr val="bg1"/>
              </a:solidFill>
              <a:latin typeface="Century Gothic" panose="020B0502020202020204" pitchFamily="34" charset="0"/>
            </a:endParaRPr>
          </a:p>
        </p:txBody>
      </p:sp>
      <p:sp>
        <p:nvSpPr>
          <p:cNvPr id="13" name="Content Placeholder 2"/>
          <p:cNvSpPr txBox="1">
            <a:spLocks/>
          </p:cNvSpPr>
          <p:nvPr/>
        </p:nvSpPr>
        <p:spPr>
          <a:xfrm>
            <a:off x="1721342" y="2127793"/>
            <a:ext cx="1756149" cy="802322"/>
          </a:xfrm>
          <a:prstGeom prst="rect">
            <a:avLst/>
          </a:prstGeom>
          <a:solidFill>
            <a:srgbClr val="783336"/>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a:solidFill>
                  <a:schemeClr val="bg1"/>
                </a:solidFill>
                <a:latin typeface="Century Gothic" panose="020B0502020202020204" pitchFamily="34" charset="0"/>
              </a:rPr>
              <a:t>Encuesta a miembros del Colegio de Médicos</a:t>
            </a:r>
            <a:endParaRPr lang="es-CR" sz="1500" dirty="0">
              <a:solidFill>
                <a:schemeClr val="bg1"/>
              </a:solidFill>
              <a:latin typeface="Century Gothic" panose="020B0502020202020204" pitchFamily="34" charset="0"/>
            </a:endParaRPr>
          </a:p>
        </p:txBody>
      </p:sp>
      <p:sp>
        <p:nvSpPr>
          <p:cNvPr id="14" name="Content Placeholder 2"/>
          <p:cNvSpPr txBox="1">
            <a:spLocks/>
          </p:cNvSpPr>
          <p:nvPr/>
        </p:nvSpPr>
        <p:spPr>
          <a:xfrm>
            <a:off x="3560618" y="2127793"/>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Médico</a:t>
            </a:r>
            <a:endParaRPr lang="es-CR" sz="1500" dirty="0">
              <a:solidFill>
                <a:schemeClr val="bg1"/>
              </a:solidFill>
              <a:latin typeface="Century Gothic" panose="020B0502020202020204" pitchFamily="34" charset="0"/>
            </a:endParaRPr>
          </a:p>
        </p:txBody>
      </p:sp>
      <p:sp>
        <p:nvSpPr>
          <p:cNvPr id="15" name="Content Placeholder 2"/>
          <p:cNvSpPr txBox="1">
            <a:spLocks/>
          </p:cNvSpPr>
          <p:nvPr/>
        </p:nvSpPr>
        <p:spPr>
          <a:xfrm>
            <a:off x="5399894"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Médico</a:t>
            </a:r>
            <a:endParaRPr lang="es-CR" sz="1500" dirty="0">
              <a:solidFill>
                <a:schemeClr val="bg1"/>
              </a:solidFill>
              <a:latin typeface="Century Gothic" panose="020B0502020202020204" pitchFamily="34" charset="0"/>
            </a:endParaRPr>
          </a:p>
        </p:txBody>
      </p:sp>
      <p:sp>
        <p:nvSpPr>
          <p:cNvPr id="16" name="Content Placeholder 2"/>
          <p:cNvSpPr txBox="1">
            <a:spLocks/>
          </p:cNvSpPr>
          <p:nvPr/>
        </p:nvSpPr>
        <p:spPr>
          <a:xfrm>
            <a:off x="7239170"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Médico</a:t>
            </a:r>
            <a:endParaRPr lang="es-CR" sz="1500" dirty="0">
              <a:solidFill>
                <a:schemeClr val="bg1"/>
              </a:solidFill>
              <a:latin typeface="Century Gothic" panose="020B0502020202020204" pitchFamily="34" charset="0"/>
            </a:endParaRPr>
          </a:p>
        </p:txBody>
      </p:sp>
      <p:sp>
        <p:nvSpPr>
          <p:cNvPr id="17" name="Content Placeholder 2"/>
          <p:cNvSpPr txBox="1">
            <a:spLocks/>
          </p:cNvSpPr>
          <p:nvPr/>
        </p:nvSpPr>
        <p:spPr>
          <a:xfrm>
            <a:off x="9078446"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a:solidFill>
                  <a:schemeClr val="bg1"/>
                </a:solidFill>
                <a:latin typeface="Century Gothic" panose="020B0502020202020204" pitchFamily="34" charset="0"/>
              </a:rPr>
              <a:t>Lista de asociados </a:t>
            </a:r>
            <a:endParaRPr lang="es-CR" sz="1500" dirty="0">
              <a:solidFill>
                <a:schemeClr val="bg1"/>
              </a:solidFill>
              <a:latin typeface="Century Gothic" panose="020B0502020202020204" pitchFamily="34" charset="0"/>
            </a:endParaRPr>
          </a:p>
        </p:txBody>
      </p:sp>
      <p:sp>
        <p:nvSpPr>
          <p:cNvPr id="23" name="Content Placeholder 2"/>
          <p:cNvSpPr txBox="1">
            <a:spLocks/>
          </p:cNvSpPr>
          <p:nvPr/>
        </p:nvSpPr>
        <p:spPr>
          <a:xfrm>
            <a:off x="1721342" y="299358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a:solidFill>
                  <a:schemeClr val="bg1"/>
                </a:solidFill>
                <a:latin typeface="Century Gothic" panose="020B0502020202020204" pitchFamily="34" charset="0"/>
              </a:rPr>
              <a:t>Encuesta a niños y niñas de kirdergarden </a:t>
            </a:r>
            <a:endParaRPr lang="es-CR" sz="1500" dirty="0">
              <a:solidFill>
                <a:schemeClr val="bg1"/>
              </a:solidFill>
              <a:latin typeface="Century Gothic" panose="020B0502020202020204" pitchFamily="34" charset="0"/>
            </a:endParaRPr>
          </a:p>
        </p:txBody>
      </p:sp>
      <p:sp>
        <p:nvSpPr>
          <p:cNvPr id="24" name="Content Placeholder 2"/>
          <p:cNvSpPr txBox="1">
            <a:spLocks/>
          </p:cNvSpPr>
          <p:nvPr/>
        </p:nvSpPr>
        <p:spPr>
          <a:xfrm>
            <a:off x="3560618" y="299358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Niño (a) </a:t>
            </a:r>
            <a:endParaRPr lang="es-CR" sz="1500" dirty="0">
              <a:solidFill>
                <a:schemeClr val="bg1"/>
              </a:solidFill>
              <a:latin typeface="Century Gothic" panose="020B0502020202020204" pitchFamily="34" charset="0"/>
            </a:endParaRPr>
          </a:p>
        </p:txBody>
      </p:sp>
      <p:sp>
        <p:nvSpPr>
          <p:cNvPr id="25" name="Content Placeholder 2"/>
          <p:cNvSpPr txBox="1">
            <a:spLocks/>
          </p:cNvSpPr>
          <p:nvPr/>
        </p:nvSpPr>
        <p:spPr>
          <a:xfrm>
            <a:off x="5399894"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a:solidFill>
                <a:schemeClr val="bg1"/>
              </a:solidFill>
              <a:latin typeface="Century Gothic" panose="020B0502020202020204" pitchFamily="34" charset="0"/>
            </a:endParaRPr>
          </a:p>
          <a:p>
            <a:pPr marL="0" indent="0" algn="ctr">
              <a:buNone/>
            </a:pPr>
            <a:r>
              <a:rPr lang="es-ES" sz="1500" dirty="0" err="1">
                <a:solidFill>
                  <a:schemeClr val="bg1"/>
                </a:solidFill>
                <a:latin typeface="Century Gothic" panose="020B0502020202020204" pitchFamily="34" charset="0"/>
              </a:rPr>
              <a:t>Kinder</a:t>
            </a:r>
            <a:endParaRPr lang="es-CR" sz="1500" dirty="0">
              <a:solidFill>
                <a:schemeClr val="bg1"/>
              </a:solidFill>
              <a:latin typeface="Century Gothic" panose="020B0502020202020204" pitchFamily="34" charset="0"/>
            </a:endParaRPr>
          </a:p>
        </p:txBody>
      </p:sp>
      <p:sp>
        <p:nvSpPr>
          <p:cNvPr id="26" name="Content Placeholder 2"/>
          <p:cNvSpPr txBox="1">
            <a:spLocks/>
          </p:cNvSpPr>
          <p:nvPr/>
        </p:nvSpPr>
        <p:spPr>
          <a:xfrm>
            <a:off x="7239170"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Maestra</a:t>
            </a:r>
            <a:endParaRPr lang="es-CR" sz="1500" dirty="0">
              <a:solidFill>
                <a:schemeClr val="bg1"/>
              </a:solidFill>
              <a:latin typeface="Century Gothic" panose="020B0502020202020204" pitchFamily="34" charset="0"/>
            </a:endParaRPr>
          </a:p>
        </p:txBody>
      </p:sp>
      <p:sp>
        <p:nvSpPr>
          <p:cNvPr id="27" name="Content Placeholder 2"/>
          <p:cNvSpPr txBox="1">
            <a:spLocks/>
          </p:cNvSpPr>
          <p:nvPr/>
        </p:nvSpPr>
        <p:spPr>
          <a:xfrm>
            <a:off x="9078446"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Lista de </a:t>
            </a:r>
            <a:r>
              <a:rPr lang="es-ES" sz="1500" dirty="0" err="1">
                <a:solidFill>
                  <a:schemeClr val="bg1"/>
                </a:solidFill>
                <a:latin typeface="Century Gothic" panose="020B0502020202020204" pitchFamily="34" charset="0"/>
              </a:rPr>
              <a:t>kinder</a:t>
            </a:r>
            <a:r>
              <a:rPr lang="es-ES" sz="1500" dirty="0">
                <a:solidFill>
                  <a:schemeClr val="bg1"/>
                </a:solidFill>
                <a:latin typeface="Century Gothic" panose="020B0502020202020204" pitchFamily="34" charset="0"/>
              </a:rPr>
              <a:t> </a:t>
            </a:r>
            <a:endParaRPr lang="es-CR" sz="1500" dirty="0">
              <a:solidFill>
                <a:schemeClr val="bg1"/>
              </a:solidFill>
              <a:latin typeface="Century Gothic" panose="020B0502020202020204" pitchFamily="34" charset="0"/>
            </a:endParaRPr>
          </a:p>
        </p:txBody>
      </p:sp>
      <p:sp>
        <p:nvSpPr>
          <p:cNvPr id="28" name="Content Placeholder 2"/>
          <p:cNvSpPr txBox="1">
            <a:spLocks/>
          </p:cNvSpPr>
          <p:nvPr/>
        </p:nvSpPr>
        <p:spPr>
          <a:xfrm>
            <a:off x="1721342" y="3876125"/>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a:solidFill>
                  <a:schemeClr val="bg1"/>
                </a:solidFill>
                <a:latin typeface="Century Gothic" panose="020B0502020202020204" pitchFamily="34" charset="0"/>
              </a:rPr>
              <a:t>Encuesta  de intención de voto</a:t>
            </a:r>
            <a:endParaRPr lang="es-CR" sz="1500" dirty="0">
              <a:solidFill>
                <a:schemeClr val="bg1"/>
              </a:solidFill>
              <a:latin typeface="Century Gothic" panose="020B0502020202020204" pitchFamily="34" charset="0"/>
            </a:endParaRPr>
          </a:p>
        </p:txBody>
      </p:sp>
      <p:sp>
        <p:nvSpPr>
          <p:cNvPr id="29" name="Content Placeholder 2"/>
          <p:cNvSpPr txBox="1">
            <a:spLocks/>
          </p:cNvSpPr>
          <p:nvPr/>
        </p:nvSpPr>
        <p:spPr>
          <a:xfrm>
            <a:off x="3560618" y="3876125"/>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Votante</a:t>
            </a:r>
            <a:endParaRPr lang="es-CR" sz="1500" dirty="0">
              <a:solidFill>
                <a:schemeClr val="bg1"/>
              </a:solidFill>
              <a:latin typeface="Century Gothic" panose="020B0502020202020204" pitchFamily="34" charset="0"/>
            </a:endParaRPr>
          </a:p>
        </p:txBody>
      </p:sp>
      <p:sp>
        <p:nvSpPr>
          <p:cNvPr id="30" name="Content Placeholder 2"/>
          <p:cNvSpPr txBox="1">
            <a:spLocks/>
          </p:cNvSpPr>
          <p:nvPr/>
        </p:nvSpPr>
        <p:spPr>
          <a:xfrm>
            <a:off x="5399894" y="3876124"/>
            <a:ext cx="1756149" cy="802322"/>
          </a:xfrm>
          <a:prstGeom prst="rect">
            <a:avLst/>
          </a:prstGeom>
          <a:solidFill>
            <a:srgbClr val="783336"/>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Número de teléfono del votante </a:t>
            </a:r>
            <a:endParaRPr lang="es-CR" sz="1500" dirty="0">
              <a:solidFill>
                <a:schemeClr val="bg1"/>
              </a:solidFill>
              <a:latin typeface="Century Gothic" panose="020B0502020202020204" pitchFamily="34" charset="0"/>
            </a:endParaRPr>
          </a:p>
        </p:txBody>
      </p:sp>
      <p:sp>
        <p:nvSpPr>
          <p:cNvPr id="31" name="Content Placeholder 2"/>
          <p:cNvSpPr txBox="1">
            <a:spLocks/>
          </p:cNvSpPr>
          <p:nvPr/>
        </p:nvSpPr>
        <p:spPr>
          <a:xfrm>
            <a:off x="7239170" y="3876124"/>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Votante</a:t>
            </a:r>
            <a:endParaRPr lang="es-CR" sz="1500" dirty="0">
              <a:solidFill>
                <a:schemeClr val="bg1"/>
              </a:solidFill>
              <a:latin typeface="Century Gothic" panose="020B0502020202020204" pitchFamily="34" charset="0"/>
            </a:endParaRPr>
          </a:p>
        </p:txBody>
      </p:sp>
      <p:sp>
        <p:nvSpPr>
          <p:cNvPr id="32" name="Content Placeholder 2"/>
          <p:cNvSpPr txBox="1">
            <a:spLocks/>
          </p:cNvSpPr>
          <p:nvPr/>
        </p:nvSpPr>
        <p:spPr>
          <a:xfrm>
            <a:off x="9078446" y="3876124"/>
            <a:ext cx="1756149" cy="802322"/>
          </a:xfrm>
          <a:prstGeom prst="rect">
            <a:avLst/>
          </a:prstGeom>
          <a:solidFill>
            <a:srgbClr val="783336"/>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Directorio </a:t>
            </a:r>
            <a:r>
              <a:rPr lang="es-ES" sz="1500" dirty="0" err="1">
                <a:solidFill>
                  <a:schemeClr val="bg1"/>
                </a:solidFill>
                <a:latin typeface="Century Gothic" panose="020B0502020202020204" pitchFamily="34" charset="0"/>
              </a:rPr>
              <a:t>Ramdom</a:t>
            </a:r>
            <a:r>
              <a:rPr lang="es-ES" sz="1500" dirty="0">
                <a:solidFill>
                  <a:schemeClr val="bg1"/>
                </a:solidFill>
                <a:latin typeface="Century Gothic" panose="020B0502020202020204" pitchFamily="34" charset="0"/>
              </a:rPr>
              <a:t> digital </a:t>
            </a:r>
            <a:r>
              <a:rPr lang="es-ES" sz="1500" dirty="0" err="1">
                <a:solidFill>
                  <a:schemeClr val="bg1"/>
                </a:solidFill>
                <a:latin typeface="Century Gothic" panose="020B0502020202020204" pitchFamily="34" charset="0"/>
              </a:rPr>
              <a:t>dialing</a:t>
            </a:r>
            <a:r>
              <a:rPr lang="es-ES" sz="1500" dirty="0">
                <a:solidFill>
                  <a:schemeClr val="bg1"/>
                </a:solidFill>
                <a:latin typeface="Century Gothic" panose="020B0502020202020204" pitchFamily="34" charset="0"/>
              </a:rPr>
              <a:t> (RDD)*</a:t>
            </a:r>
            <a:endParaRPr lang="es-CR" sz="1500" dirty="0">
              <a:solidFill>
                <a:schemeClr val="bg1"/>
              </a:solidFill>
              <a:latin typeface="Century Gothic" panose="020B0502020202020204" pitchFamily="34" charset="0"/>
            </a:endParaRPr>
          </a:p>
        </p:txBody>
      </p:sp>
      <p:sp>
        <p:nvSpPr>
          <p:cNvPr id="33" name="Content Placeholder 2"/>
          <p:cNvSpPr txBox="1">
            <a:spLocks/>
          </p:cNvSpPr>
          <p:nvPr/>
        </p:nvSpPr>
        <p:spPr>
          <a:xfrm>
            <a:off x="1721342" y="475867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a:solidFill>
                  <a:schemeClr val="bg1"/>
                </a:solidFill>
                <a:latin typeface="Century Gothic" panose="020B0502020202020204" pitchFamily="34" charset="0"/>
              </a:rPr>
              <a:t>Encuesta  Nacional de Hogares</a:t>
            </a:r>
            <a:endParaRPr lang="es-CR" sz="1500" dirty="0">
              <a:solidFill>
                <a:schemeClr val="bg1"/>
              </a:solidFill>
              <a:latin typeface="Century Gothic" panose="020B0502020202020204" pitchFamily="34" charset="0"/>
            </a:endParaRPr>
          </a:p>
        </p:txBody>
      </p:sp>
      <p:sp>
        <p:nvSpPr>
          <p:cNvPr id="34" name="Content Placeholder 2"/>
          <p:cNvSpPr txBox="1">
            <a:spLocks/>
          </p:cNvSpPr>
          <p:nvPr/>
        </p:nvSpPr>
        <p:spPr>
          <a:xfrm>
            <a:off x="3560618" y="475867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a:solidFill>
                  <a:schemeClr val="bg1"/>
                </a:solidFill>
                <a:latin typeface="Century Gothic" panose="020B0502020202020204" pitchFamily="34" charset="0"/>
              </a:rPr>
              <a:t>Hogar </a:t>
            </a:r>
          </a:p>
          <a:p>
            <a:pPr marL="0" indent="0">
              <a:buFont typeface="Arial" panose="020B0604020202020204" pitchFamily="34" charset="0"/>
              <a:buNone/>
            </a:pPr>
            <a:r>
              <a:rPr lang="es-ES" sz="1500" dirty="0">
                <a:solidFill>
                  <a:schemeClr val="bg1"/>
                </a:solidFill>
                <a:latin typeface="Century Gothic" panose="020B0502020202020204" pitchFamily="34" charset="0"/>
              </a:rPr>
              <a:t>Persona</a:t>
            </a:r>
            <a:endParaRPr lang="es-CR" sz="1500" dirty="0">
              <a:solidFill>
                <a:schemeClr val="bg1"/>
              </a:solidFill>
              <a:latin typeface="Century Gothic" panose="020B0502020202020204" pitchFamily="34" charset="0"/>
            </a:endParaRPr>
          </a:p>
        </p:txBody>
      </p:sp>
      <p:sp>
        <p:nvSpPr>
          <p:cNvPr id="35" name="Content Placeholder 2"/>
          <p:cNvSpPr txBox="1">
            <a:spLocks/>
          </p:cNvSpPr>
          <p:nvPr/>
        </p:nvSpPr>
        <p:spPr>
          <a:xfrm>
            <a:off x="5399894"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500" dirty="0">
                <a:solidFill>
                  <a:schemeClr val="bg1"/>
                </a:solidFill>
                <a:latin typeface="Century Gothic" panose="020B0502020202020204" pitchFamily="34" charset="0"/>
              </a:rPr>
              <a:t>Unidad Primaria de Muestreo (UPM)</a:t>
            </a:r>
            <a:endParaRPr lang="es-ES" sz="300" dirty="0">
              <a:solidFill>
                <a:schemeClr val="bg1"/>
              </a:solidFill>
              <a:latin typeface="Century Gothic" panose="020B0502020202020204" pitchFamily="34" charset="0"/>
            </a:endParaRPr>
          </a:p>
        </p:txBody>
      </p:sp>
      <p:sp>
        <p:nvSpPr>
          <p:cNvPr id="36" name="Content Placeholder 2"/>
          <p:cNvSpPr txBox="1">
            <a:spLocks/>
          </p:cNvSpPr>
          <p:nvPr/>
        </p:nvSpPr>
        <p:spPr>
          <a:xfrm>
            <a:off x="7239170"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a:solidFill>
                <a:schemeClr val="bg1"/>
              </a:solidFill>
              <a:latin typeface="Century Gothic" panose="020B0502020202020204" pitchFamily="34" charset="0"/>
            </a:endParaRPr>
          </a:p>
          <a:p>
            <a:pPr marL="0" indent="0" algn="ctr">
              <a:buNone/>
            </a:pPr>
            <a:r>
              <a:rPr lang="es-ES" sz="1500" dirty="0">
                <a:solidFill>
                  <a:schemeClr val="bg1"/>
                </a:solidFill>
                <a:latin typeface="Century Gothic" panose="020B0502020202020204" pitchFamily="34" charset="0"/>
              </a:rPr>
              <a:t>Persona adulta calificada</a:t>
            </a:r>
            <a:endParaRPr lang="es-CR" sz="1500" dirty="0">
              <a:solidFill>
                <a:schemeClr val="bg1"/>
              </a:solidFill>
              <a:latin typeface="Century Gothic" panose="020B0502020202020204" pitchFamily="34" charset="0"/>
            </a:endParaRPr>
          </a:p>
        </p:txBody>
      </p:sp>
      <p:sp>
        <p:nvSpPr>
          <p:cNvPr id="37" name="Content Placeholder 2"/>
          <p:cNvSpPr txBox="1">
            <a:spLocks/>
          </p:cNvSpPr>
          <p:nvPr/>
        </p:nvSpPr>
        <p:spPr>
          <a:xfrm>
            <a:off x="9078446"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a:solidFill>
                  <a:schemeClr val="bg1"/>
                </a:solidFill>
                <a:latin typeface="Century Gothic" panose="020B0502020202020204" pitchFamily="34" charset="0"/>
              </a:rPr>
              <a:t>Listados de UPM ***</a:t>
            </a:r>
            <a:endParaRPr lang="es-CR" sz="1500" dirty="0">
              <a:solidFill>
                <a:schemeClr val="bg1"/>
              </a:solidFill>
              <a:latin typeface="Century Gothic" panose="020B0502020202020204" pitchFamily="34" charset="0"/>
            </a:endParaRPr>
          </a:p>
        </p:txBody>
      </p:sp>
      <p:sp>
        <p:nvSpPr>
          <p:cNvPr id="2" name="CuadroTexto 1"/>
          <p:cNvSpPr txBox="1"/>
          <p:nvPr/>
        </p:nvSpPr>
        <p:spPr>
          <a:xfrm>
            <a:off x="1721342" y="5641214"/>
            <a:ext cx="7744690" cy="738664"/>
          </a:xfrm>
          <a:prstGeom prst="rect">
            <a:avLst/>
          </a:prstGeom>
          <a:noFill/>
        </p:spPr>
        <p:txBody>
          <a:bodyPr wrap="square" rtlCol="0">
            <a:spAutoFit/>
          </a:bodyPr>
          <a:lstStyle/>
          <a:p>
            <a:r>
              <a:rPr lang="es-ES" sz="1400" dirty="0">
                <a:solidFill>
                  <a:srgbClr val="783336"/>
                </a:solidFill>
              </a:rPr>
              <a:t>* Dentro del número telefónico: lista de residentes en capacidad de votar, próximo cumpleaños</a:t>
            </a:r>
          </a:p>
          <a:p>
            <a:r>
              <a:rPr lang="es-ES" sz="1400" dirty="0">
                <a:solidFill>
                  <a:srgbClr val="783336"/>
                </a:solidFill>
              </a:rPr>
              <a:t>** Lista de UPM normalmente ordenada por división territorial y para cada una se dispone de una medida de tamaño para seleccionar.</a:t>
            </a:r>
            <a:endParaRPr lang="es-CR" sz="1400" dirty="0">
              <a:solidFill>
                <a:srgbClr val="783336"/>
              </a:solidFill>
            </a:endParaRPr>
          </a:p>
        </p:txBody>
      </p:sp>
    </p:spTree>
    <p:extLst>
      <p:ext uri="{BB962C8B-B14F-4D97-AF65-F5344CB8AC3E}">
        <p14:creationId xmlns:p14="http://schemas.microsoft.com/office/powerpoint/2010/main" val="290234650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35F47-29F0-4DC4-B522-2947D2079A9B}"/>
              </a:ext>
            </a:extLst>
          </p:cNvPr>
          <p:cNvSpPr>
            <a:spLocks noGrp="1"/>
          </p:cNvSpPr>
          <p:nvPr>
            <p:ph type="title"/>
          </p:nvPr>
        </p:nvSpPr>
        <p:spPr>
          <a:xfrm>
            <a:off x="0" y="29566"/>
            <a:ext cx="12192000" cy="1086652"/>
          </a:xfrm>
        </p:spPr>
        <p:txBody>
          <a:bodyPr>
            <a:normAutofit/>
          </a:bodyPr>
          <a:lstStyle/>
          <a:p>
            <a:r>
              <a:rPr lang="es-CR" sz="4000" dirty="0"/>
              <a:t>¿De dónde obtenemos las UE? … de un Marco Muestral</a:t>
            </a:r>
            <a:endParaRPr lang="en-US" sz="4000" dirty="0"/>
          </a:p>
        </p:txBody>
      </p:sp>
      <p:pic>
        <p:nvPicPr>
          <p:cNvPr id="2050" name="Picture 2" descr="Resultado de imagen para question and answer">
            <a:extLst>
              <a:ext uri="{FF2B5EF4-FFF2-40B4-BE49-F238E27FC236}">
                <a16:creationId xmlns:a16="http://schemas.microsoft.com/office/drawing/2014/main" id="{A5C33A3B-FC6C-488C-94BD-6DB3AA07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2" y="1275608"/>
            <a:ext cx="12057775" cy="552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03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sp>
        <p:nvSpPr>
          <p:cNvPr id="5" name="Rectángulo 4"/>
          <p:cNvSpPr/>
          <p:nvPr/>
        </p:nvSpPr>
        <p:spPr>
          <a:xfrm>
            <a:off x="832833" y="1844426"/>
            <a:ext cx="4934921" cy="1200329"/>
          </a:xfrm>
          <a:prstGeom prst="rect">
            <a:avLst/>
          </a:prstGeom>
        </p:spPr>
        <p:txBody>
          <a:bodyPr wrap="square">
            <a:spAutoFit/>
          </a:bodyPr>
          <a:lstStyle/>
          <a:p>
            <a:pPr algn="just"/>
            <a:r>
              <a:rPr lang="es-MX" b="1" dirty="0">
                <a:solidFill>
                  <a:schemeClr val="tx1">
                    <a:lumMod val="65000"/>
                    <a:lumOff val="35000"/>
                  </a:schemeClr>
                </a:solidFill>
              </a:rPr>
              <a:t>¿</a:t>
            </a:r>
            <a:r>
              <a:rPr lang="es-MX" b="1" dirty="0">
                <a:solidFill>
                  <a:schemeClr val="tx1">
                    <a:lumMod val="65000"/>
                    <a:lumOff val="35000"/>
                  </a:schemeClr>
                </a:solidFill>
                <a:latin typeface="Century Gothic" panose="020B0502020202020204" pitchFamily="34" charset="0"/>
              </a:rPr>
              <a:t>Qué es un marco muestral</a:t>
            </a:r>
            <a:r>
              <a:rPr lang="es-MX" b="1" dirty="0">
                <a:solidFill>
                  <a:schemeClr val="tx1">
                    <a:lumMod val="65000"/>
                    <a:lumOff val="35000"/>
                  </a:schemeClr>
                </a:solidFill>
              </a:rPr>
              <a:t>?</a:t>
            </a:r>
          </a:p>
          <a:p>
            <a:pPr algn="just"/>
            <a:r>
              <a:rPr lang="es-MX" dirty="0">
                <a:solidFill>
                  <a:schemeClr val="tx1">
                    <a:lumMod val="65000"/>
                    <a:lumOff val="35000"/>
                  </a:schemeClr>
                </a:solidFill>
                <a:latin typeface="Century Gothic" panose="020B0502020202020204" pitchFamily="34" charset="0"/>
              </a:rPr>
              <a:t>Es el conjunto de unidades de estudio, representadas de forma física o electrónica.  </a:t>
            </a:r>
          </a:p>
        </p:txBody>
      </p:sp>
      <p:sp>
        <p:nvSpPr>
          <p:cNvPr id="2" name="Rectángulo 1"/>
          <p:cNvSpPr/>
          <p:nvPr/>
        </p:nvSpPr>
        <p:spPr>
          <a:xfrm>
            <a:off x="6518031" y="4009695"/>
            <a:ext cx="4736122" cy="892552"/>
          </a:xfrm>
          <a:prstGeom prst="rect">
            <a:avLst/>
          </a:prstGeom>
        </p:spPr>
        <p:txBody>
          <a:bodyPr wrap="square">
            <a:spAutoFit/>
          </a:bodyPr>
          <a:lstStyle/>
          <a:p>
            <a:pPr algn="ctr"/>
            <a:r>
              <a:rPr lang="es-MX" sz="2000" b="1" dirty="0">
                <a:solidFill>
                  <a:srgbClr val="4D7C7D"/>
                </a:solidFill>
                <a:latin typeface="Century Gothic" panose="020B0502020202020204" pitchFamily="34" charset="0"/>
              </a:rPr>
              <a:t>Fundamental para una auditoría</a:t>
            </a:r>
          </a:p>
          <a:p>
            <a:pPr algn="ctr"/>
            <a:r>
              <a:rPr lang="es-MX" sz="1600" dirty="0">
                <a:solidFill>
                  <a:schemeClr val="tx1">
                    <a:lumMod val="65000"/>
                    <a:lumOff val="35000"/>
                  </a:schemeClr>
                </a:solidFill>
                <a:latin typeface="Century Gothic" panose="020B0502020202020204" pitchFamily="34" charset="0"/>
              </a:rPr>
              <a:t>a partir de este se seleccionarán las unidades de estudio que constituirá la muestra. </a:t>
            </a:r>
            <a:endParaRPr lang="es-CR" sz="1600" dirty="0">
              <a:solidFill>
                <a:schemeClr val="tx1">
                  <a:lumMod val="65000"/>
                  <a:lumOff val="35000"/>
                </a:schemeClr>
              </a:solidFill>
              <a:latin typeface="Century Gothic" panose="020B0502020202020204" pitchFamily="34"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805" y="1480727"/>
            <a:ext cx="2337417" cy="2337417"/>
          </a:xfrm>
          <a:prstGeom prst="rect">
            <a:avLst/>
          </a:prstGeom>
        </p:spPr>
      </p:pic>
      <p:sp>
        <p:nvSpPr>
          <p:cNvPr id="8" name="Rectángulo 7"/>
          <p:cNvSpPr/>
          <p:nvPr/>
        </p:nvSpPr>
        <p:spPr>
          <a:xfrm>
            <a:off x="832833" y="3792881"/>
            <a:ext cx="6096000" cy="1200329"/>
          </a:xfrm>
          <a:prstGeom prst="rect">
            <a:avLst/>
          </a:prstGeom>
        </p:spPr>
        <p:txBody>
          <a:bodyPr>
            <a:spAutoFit/>
          </a:bodyPr>
          <a:lstStyle/>
          <a:p>
            <a:pPr marL="342900" indent="-342900">
              <a:buAutoNum type="arabicParenR"/>
            </a:pPr>
            <a:r>
              <a:rPr lang="es-MX" dirty="0">
                <a:solidFill>
                  <a:schemeClr val="tx1">
                    <a:lumMod val="65000"/>
                    <a:lumOff val="35000"/>
                  </a:schemeClr>
                </a:solidFill>
                <a:latin typeface="Century Gothic" panose="020B0502020202020204" pitchFamily="34" charset="0"/>
              </a:rPr>
              <a:t>todos los elementos </a:t>
            </a:r>
          </a:p>
          <a:p>
            <a:pPr marL="342900" indent="-342900">
              <a:buAutoNum type="arabicParenR"/>
            </a:pPr>
            <a:r>
              <a:rPr lang="es-MX" dirty="0">
                <a:solidFill>
                  <a:schemeClr val="tx1">
                    <a:lumMod val="65000"/>
                    <a:lumOff val="35000"/>
                  </a:schemeClr>
                </a:solidFill>
                <a:latin typeface="Century Gothic" panose="020B0502020202020204" pitchFamily="34" charset="0"/>
              </a:rPr>
              <a:t>aparecen por separado en la lista</a:t>
            </a:r>
          </a:p>
          <a:p>
            <a:pPr marL="342900" indent="-342900">
              <a:buAutoNum type="arabicParenR"/>
            </a:pPr>
            <a:r>
              <a:rPr lang="es-MX" dirty="0">
                <a:solidFill>
                  <a:schemeClr val="tx1">
                    <a:lumMod val="65000"/>
                    <a:lumOff val="35000"/>
                  </a:schemeClr>
                </a:solidFill>
                <a:latin typeface="Century Gothic" panose="020B0502020202020204" pitchFamily="34" charset="0"/>
              </a:rPr>
              <a:t>cada uno una sola vez </a:t>
            </a:r>
          </a:p>
          <a:p>
            <a:pPr marL="342900" indent="-342900">
              <a:buAutoNum type="arabicParenR"/>
            </a:pPr>
            <a:r>
              <a:rPr lang="es-MX" dirty="0">
                <a:solidFill>
                  <a:schemeClr val="tx1">
                    <a:lumMod val="65000"/>
                    <a:lumOff val="35000"/>
                  </a:schemeClr>
                </a:solidFill>
                <a:latin typeface="Century Gothic" panose="020B0502020202020204" pitchFamily="34" charset="0"/>
              </a:rPr>
              <a:t>no aparece en la lista ninguna otra cosa. </a:t>
            </a:r>
          </a:p>
        </p:txBody>
      </p:sp>
      <p:cxnSp>
        <p:nvCxnSpPr>
          <p:cNvPr id="9" name="Conector recto 8"/>
          <p:cNvCxnSpPr/>
          <p:nvPr/>
        </p:nvCxnSpPr>
        <p:spPr>
          <a:xfrm>
            <a:off x="593682" y="2016368"/>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cxnSp>
        <p:nvCxnSpPr>
          <p:cNvPr id="11" name="Conector recto 10"/>
          <p:cNvCxnSpPr/>
          <p:nvPr/>
        </p:nvCxnSpPr>
        <p:spPr>
          <a:xfrm>
            <a:off x="593682" y="2016368"/>
            <a:ext cx="0" cy="1584961"/>
          </a:xfrm>
          <a:prstGeom prst="line">
            <a:avLst/>
          </a:prstGeom>
          <a:ln>
            <a:solidFill>
              <a:srgbClr val="4D7C7D"/>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93682" y="3601329"/>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sp>
        <p:nvSpPr>
          <p:cNvPr id="14" name="Rectángulo 13"/>
          <p:cNvSpPr/>
          <p:nvPr/>
        </p:nvSpPr>
        <p:spPr>
          <a:xfrm>
            <a:off x="941722" y="3394357"/>
            <a:ext cx="2957861" cy="369332"/>
          </a:xfrm>
          <a:prstGeom prst="rect">
            <a:avLst/>
          </a:prstGeom>
        </p:spPr>
        <p:txBody>
          <a:bodyPr wrap="none">
            <a:spAutoFit/>
          </a:bodyPr>
          <a:lstStyle/>
          <a:p>
            <a:r>
              <a:rPr lang="es-MX" dirty="0">
                <a:solidFill>
                  <a:srgbClr val="4D7C7D"/>
                </a:solidFill>
                <a:latin typeface="Century Gothic" panose="020B0502020202020204" pitchFamily="34" charset="0"/>
              </a:rPr>
              <a:t>Un marco es perfecto si: </a:t>
            </a:r>
          </a:p>
        </p:txBody>
      </p:sp>
    </p:spTree>
    <p:extLst>
      <p:ext uri="{BB962C8B-B14F-4D97-AF65-F5344CB8AC3E}">
        <p14:creationId xmlns:p14="http://schemas.microsoft.com/office/powerpoint/2010/main" val="41118319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A667C559-B6F5-4756-BE07-A4A7A43B162D}"/>
              </a:ext>
            </a:extLst>
          </p:cNvPr>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pic>
        <p:nvPicPr>
          <p:cNvPr id="1026" name="Picture 2" descr="Resultado de imagen para sampling frame example">
            <a:extLst>
              <a:ext uri="{FF2B5EF4-FFF2-40B4-BE49-F238E27FC236}">
                <a16:creationId xmlns:a16="http://schemas.microsoft.com/office/drawing/2014/main" id="{FA061E37-CB68-4085-B37F-B89DC3500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79" y="1333849"/>
            <a:ext cx="4103516" cy="5352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ampling frame example">
            <a:extLst>
              <a:ext uri="{FF2B5EF4-FFF2-40B4-BE49-F238E27FC236}">
                <a16:creationId xmlns:a16="http://schemas.microsoft.com/office/drawing/2014/main" id="{C351B7E0-C0FB-4784-ABB1-D6F6B6A0D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222" y="1333849"/>
            <a:ext cx="4238625" cy="535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1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88749" y="1347597"/>
            <a:ext cx="4627898" cy="1069145"/>
          </a:xfrm>
        </p:spPr>
        <p:txBody>
          <a:bodyPr>
            <a:noAutofit/>
          </a:bodyPr>
          <a:lstStyle/>
          <a:p>
            <a:pPr algn="just"/>
            <a:r>
              <a:rPr lang="es-MX" sz="1800" dirty="0">
                <a:solidFill>
                  <a:srgbClr val="ED7D31"/>
                </a:solidFill>
                <a:latin typeface="Century Gothic" panose="020B0502020202020204" pitchFamily="34" charset="0"/>
              </a:rPr>
              <a:t>Documentar las condiciones </a:t>
            </a:r>
          </a:p>
          <a:p>
            <a:pPr algn="just"/>
            <a:r>
              <a:rPr lang="es-MX" sz="1800" dirty="0">
                <a:solidFill>
                  <a:srgbClr val="ED7D31"/>
                </a:solidFill>
                <a:latin typeface="Century Gothic" panose="020B0502020202020204" pitchFamily="34" charset="0"/>
              </a:rPr>
              <a:t>Corregir el marco</a:t>
            </a:r>
          </a:p>
          <a:p>
            <a:pPr algn="just"/>
            <a:r>
              <a:rPr lang="es-MX" sz="1800" dirty="0">
                <a:solidFill>
                  <a:srgbClr val="ED7D31"/>
                </a:solidFill>
                <a:latin typeface="Century Gothic" panose="020B0502020202020204" pitchFamily="34" charset="0"/>
              </a:rPr>
              <a:t>Documentar estado final</a:t>
            </a:r>
          </a:p>
        </p:txBody>
      </p:sp>
      <p:sp>
        <p:nvSpPr>
          <p:cNvPr id="4" name="Rectángulo 3"/>
          <p:cNvSpPr/>
          <p:nvPr/>
        </p:nvSpPr>
        <p:spPr>
          <a:xfrm>
            <a:off x="0" y="0"/>
            <a:ext cx="12192000" cy="946769"/>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sp>
        <p:nvSpPr>
          <p:cNvPr id="2" name="Rectángulo 1"/>
          <p:cNvSpPr/>
          <p:nvPr/>
        </p:nvSpPr>
        <p:spPr>
          <a:xfrm>
            <a:off x="6096000" y="3755090"/>
            <a:ext cx="5134336" cy="2400657"/>
          </a:xfrm>
          <a:prstGeom prst="rect">
            <a:avLst/>
          </a:prstGeom>
        </p:spPr>
        <p:txBody>
          <a:bodyPr wrap="square">
            <a:spAutoFit/>
          </a:bodyPr>
          <a:lstStyle/>
          <a:p>
            <a:pPr lvl="0" algn="just"/>
            <a:r>
              <a:rPr lang="es-MX" b="1" dirty="0">
                <a:solidFill>
                  <a:schemeClr val="tx1">
                    <a:lumMod val="65000"/>
                    <a:lumOff val="35000"/>
                  </a:schemeClr>
                </a:solidFill>
                <a:latin typeface="Century Gothic" panose="020B0502020202020204" pitchFamily="34" charset="0"/>
              </a:rPr>
              <a:t>Blancos o elementos ilegibles</a:t>
            </a:r>
          </a:p>
          <a:p>
            <a:pPr lvl="0" algn="just"/>
            <a:r>
              <a:rPr lang="es-MX" sz="1600" dirty="0">
                <a:solidFill>
                  <a:schemeClr val="tx1">
                    <a:lumMod val="65000"/>
                    <a:lumOff val="35000"/>
                  </a:schemeClr>
                </a:solidFill>
                <a:latin typeface="Century Gothic" panose="020B0502020202020204" pitchFamily="34" charset="0"/>
              </a:rPr>
              <a:t>Son elementos que no pertenecen a la población de estudio, o que poseen ciertas características no deseadas para el estudio. </a:t>
            </a: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Listados duplicados</a:t>
            </a:r>
          </a:p>
          <a:p>
            <a:pPr lvl="0" algn="just"/>
            <a:r>
              <a:rPr lang="es-MX" sz="1600" dirty="0">
                <a:solidFill>
                  <a:schemeClr val="tx1">
                    <a:lumMod val="65000"/>
                    <a:lumOff val="35000"/>
                  </a:schemeClr>
                </a:solidFill>
                <a:latin typeface="Century Gothic" panose="020B0502020202020204" pitchFamily="34" charset="0"/>
              </a:rPr>
              <a:t>Son unidades de estudio que aparecen más de una vez en los registros, produciendo que tengan mayores posibilidades de salir en la muestra. </a:t>
            </a:r>
            <a:endParaRPr lang="es-CR" sz="1600" dirty="0">
              <a:solidFill>
                <a:schemeClr val="tx1">
                  <a:lumMod val="65000"/>
                  <a:lumOff val="35000"/>
                </a:schemeClr>
              </a:solidFill>
              <a:latin typeface="Century Gothic" panose="020B0502020202020204" pitchFamily="34" charset="0"/>
            </a:endParaRPr>
          </a:p>
        </p:txBody>
      </p:sp>
      <p:sp>
        <p:nvSpPr>
          <p:cNvPr id="5" name="Rectángulo 4"/>
          <p:cNvSpPr/>
          <p:nvPr/>
        </p:nvSpPr>
        <p:spPr>
          <a:xfrm>
            <a:off x="829993" y="3755090"/>
            <a:ext cx="5134336" cy="1938992"/>
          </a:xfrm>
          <a:prstGeom prst="rect">
            <a:avLst/>
          </a:prstGeom>
        </p:spPr>
        <p:txBody>
          <a:bodyPr wrap="square">
            <a:spAutoFit/>
          </a:bodyPr>
          <a:lstStyle/>
          <a:p>
            <a:pPr lvl="0" algn="just"/>
            <a:r>
              <a:rPr lang="es-MX" b="1" dirty="0">
                <a:solidFill>
                  <a:schemeClr val="tx1">
                    <a:lumMod val="65000"/>
                    <a:lumOff val="35000"/>
                  </a:schemeClr>
                </a:solidFill>
                <a:latin typeface="Century Gothic" panose="020B0502020202020204" pitchFamily="34" charset="0"/>
              </a:rPr>
              <a:t>Elementos faltantes</a:t>
            </a:r>
          </a:p>
          <a:p>
            <a:pPr lvl="0" algn="just"/>
            <a:r>
              <a:rPr lang="es-MX" sz="1600" dirty="0">
                <a:solidFill>
                  <a:schemeClr val="tx1">
                    <a:lumMod val="65000"/>
                    <a:lumOff val="35000"/>
                  </a:schemeClr>
                </a:solidFill>
                <a:latin typeface="Century Gothic" panose="020B0502020202020204" pitchFamily="34" charset="0"/>
              </a:rPr>
              <a:t>Marcos incompletos por la falta de registro.</a:t>
            </a:r>
            <a:r>
              <a:rPr lang="es-MX" dirty="0">
                <a:solidFill>
                  <a:schemeClr val="tx1">
                    <a:lumMod val="65000"/>
                    <a:lumOff val="35000"/>
                  </a:schemeClr>
                </a:solidFill>
                <a:latin typeface="Century Gothic" panose="020B0502020202020204" pitchFamily="34" charset="0"/>
              </a:rPr>
              <a:t> </a:t>
            </a: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Conglomerado de elementos</a:t>
            </a:r>
          </a:p>
          <a:p>
            <a:pPr lvl="0" algn="just"/>
            <a:r>
              <a:rPr lang="es-MX" sz="1600" dirty="0">
                <a:solidFill>
                  <a:schemeClr val="tx1">
                    <a:lumMod val="65000"/>
                    <a:lumOff val="35000"/>
                  </a:schemeClr>
                </a:solidFill>
                <a:latin typeface="Century Gothic" panose="020B0502020202020204" pitchFamily="34" charset="0"/>
              </a:rPr>
              <a:t>Varias unidades aparecen en un único registro, por lo que se omite cierta información por línea de registro.</a:t>
            </a:r>
          </a:p>
        </p:txBody>
      </p:sp>
      <p:sp>
        <p:nvSpPr>
          <p:cNvPr id="6" name="Rectángulo 5"/>
          <p:cNvSpPr/>
          <p:nvPr/>
        </p:nvSpPr>
        <p:spPr>
          <a:xfrm>
            <a:off x="647671" y="1434904"/>
            <a:ext cx="3052132" cy="942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Los marcos muestrales son imperfectos</a:t>
            </a:r>
            <a:endParaRPr lang="es-CR" sz="2400" dirty="0"/>
          </a:p>
        </p:txBody>
      </p:sp>
      <p:cxnSp>
        <p:nvCxnSpPr>
          <p:cNvPr id="8" name="Conector recto 7"/>
          <p:cNvCxnSpPr>
            <a:stCxn id="6" idx="3"/>
          </p:cNvCxnSpPr>
          <p:nvPr/>
        </p:nvCxnSpPr>
        <p:spPr>
          <a:xfrm>
            <a:off x="3699803" y="1906172"/>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Conector recto 8"/>
          <p:cNvCxnSpPr/>
          <p:nvPr/>
        </p:nvCxnSpPr>
        <p:spPr>
          <a:xfrm>
            <a:off x="3938954" y="1256712"/>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Conector recto 9"/>
          <p:cNvCxnSpPr/>
          <p:nvPr/>
        </p:nvCxnSpPr>
        <p:spPr>
          <a:xfrm>
            <a:off x="3938954" y="2475911"/>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Conector recto 13"/>
          <p:cNvCxnSpPr/>
          <p:nvPr/>
        </p:nvCxnSpPr>
        <p:spPr>
          <a:xfrm>
            <a:off x="3938954" y="1256712"/>
            <a:ext cx="0" cy="1219199"/>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Conector recto 14"/>
          <p:cNvCxnSpPr/>
          <p:nvPr/>
        </p:nvCxnSpPr>
        <p:spPr>
          <a:xfrm>
            <a:off x="1927273" y="2377440"/>
            <a:ext cx="0" cy="777957"/>
          </a:xfrm>
          <a:prstGeom prst="line">
            <a:avLst/>
          </a:pr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8" name="CuadroTexto 17"/>
          <p:cNvSpPr txBox="1"/>
          <p:nvPr/>
        </p:nvSpPr>
        <p:spPr>
          <a:xfrm>
            <a:off x="1266091" y="3159631"/>
            <a:ext cx="1519311" cy="461665"/>
          </a:xfrm>
          <a:prstGeom prst="rect">
            <a:avLst/>
          </a:prstGeom>
          <a:noFill/>
        </p:spPr>
        <p:txBody>
          <a:bodyPr wrap="square" rtlCol="0">
            <a:spAutoFit/>
          </a:bodyPr>
          <a:lstStyle/>
          <a:p>
            <a:r>
              <a:rPr lang="es-ES" sz="2400" b="1" dirty="0">
                <a:solidFill>
                  <a:srgbClr val="ED7D31"/>
                </a:solidFill>
                <a:latin typeface="Century Gothic" panose="020B0502020202020204" pitchFamily="34" charset="0"/>
              </a:rPr>
              <a:t>Verificar</a:t>
            </a:r>
            <a:endParaRPr lang="es-CR" sz="2400" b="1" dirty="0">
              <a:solidFill>
                <a:srgbClr val="ED7D31"/>
              </a:solidFill>
              <a:latin typeface="Century Gothic" panose="020B0502020202020204" pitchFamily="34" charset="0"/>
            </a:endParaRPr>
          </a:p>
        </p:txBody>
      </p:sp>
      <p:sp>
        <p:nvSpPr>
          <p:cNvPr id="19" name="Rectángulo 18"/>
          <p:cNvSpPr/>
          <p:nvPr/>
        </p:nvSpPr>
        <p:spPr>
          <a:xfrm>
            <a:off x="604538" y="3658805"/>
            <a:ext cx="10803987" cy="2671657"/>
          </a:xfrm>
          <a:prstGeom prst="rect">
            <a:avLst/>
          </a:prstGeom>
          <a:noFill/>
          <a:ln w="3175">
            <a:solidFill>
              <a:srgbClr val="ED7D3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419147686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sp>
        <p:nvSpPr>
          <p:cNvPr id="3" name="Rectángulo 2"/>
          <p:cNvSpPr/>
          <p:nvPr/>
        </p:nvSpPr>
        <p:spPr>
          <a:xfrm>
            <a:off x="896201" y="3221794"/>
            <a:ext cx="2592587" cy="646331"/>
          </a:xfrm>
          <a:prstGeom prst="rect">
            <a:avLst/>
          </a:prstGeom>
        </p:spPr>
        <p:txBody>
          <a:bodyPr wrap="square">
            <a:spAutoFit/>
          </a:bodyPr>
          <a:lstStyle/>
          <a:p>
            <a:pPr algn="ctr"/>
            <a:r>
              <a:rPr lang="es-MX" b="1" dirty="0">
                <a:latin typeface="Century Gothic" panose="020B0502020202020204" pitchFamily="34" charset="0"/>
              </a:rPr>
              <a:t>Ignórelo y no lo tome en cuenta. </a:t>
            </a:r>
          </a:p>
        </p:txBody>
      </p:sp>
      <p:sp>
        <p:nvSpPr>
          <p:cNvPr id="5" name="Rectángulo 4"/>
          <p:cNvSpPr/>
          <p:nvPr/>
        </p:nvSpPr>
        <p:spPr>
          <a:xfrm>
            <a:off x="896200" y="5452486"/>
            <a:ext cx="4955960" cy="830997"/>
          </a:xfrm>
          <a:prstGeom prst="rect">
            <a:avLst/>
          </a:prstGeom>
          <a:noFill/>
          <a:ln>
            <a:noFill/>
          </a:ln>
        </p:spPr>
        <p:txBody>
          <a:bodyPr wrap="square">
            <a:spAutoFit/>
          </a:bodyPr>
          <a:lstStyle/>
          <a:p>
            <a:pPr algn="just"/>
            <a:r>
              <a:rPr lang="es-MX" sz="1600" dirty="0">
                <a:solidFill>
                  <a:schemeClr val="accent2"/>
                </a:solidFill>
              </a:rPr>
              <a:t>Deben buscarse procedimientos para restaurar las probabilidades de selección que los marcos imperfectos tienden a destruir</a:t>
            </a:r>
          </a:p>
        </p:txBody>
      </p:sp>
      <p:sp>
        <p:nvSpPr>
          <p:cNvPr id="6" name="Rectángulo 5"/>
          <p:cNvSpPr/>
          <p:nvPr/>
        </p:nvSpPr>
        <p:spPr>
          <a:xfrm>
            <a:off x="901166" y="1569595"/>
            <a:ext cx="10676542" cy="50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Soluciones</a:t>
            </a:r>
            <a:endParaRPr lang="es-CR" sz="2400" dirty="0"/>
          </a:p>
        </p:txBody>
      </p:sp>
      <p:sp>
        <p:nvSpPr>
          <p:cNvPr id="2" name="Rectángulo 1"/>
          <p:cNvSpPr/>
          <p:nvPr/>
        </p:nvSpPr>
        <p:spPr>
          <a:xfrm>
            <a:off x="6096000" y="5485541"/>
            <a:ext cx="5216404" cy="584775"/>
          </a:xfrm>
          <a:prstGeom prst="rect">
            <a:avLst/>
          </a:prstGeom>
        </p:spPr>
        <p:txBody>
          <a:bodyPr wrap="square">
            <a:spAutoFit/>
          </a:bodyPr>
          <a:lstStyle/>
          <a:p>
            <a:pPr algn="just"/>
            <a:r>
              <a:rPr lang="es-MX" sz="1600" dirty="0">
                <a:solidFill>
                  <a:schemeClr val="tx1">
                    <a:lumMod val="50000"/>
                    <a:lumOff val="50000"/>
                  </a:schemeClr>
                </a:solidFill>
              </a:rPr>
              <a:t>Nota: describir en el informe el problema, la magnitud y la solución. ¿Qué sucede si no podemos hacer lo anterior</a:t>
            </a:r>
          </a:p>
        </p:txBody>
      </p:sp>
      <p:sp>
        <p:nvSpPr>
          <p:cNvPr id="7" name="Rectángulo 6"/>
          <p:cNvSpPr/>
          <p:nvPr/>
        </p:nvSpPr>
        <p:spPr>
          <a:xfrm>
            <a:off x="4215616" y="3221793"/>
            <a:ext cx="3310599" cy="646331"/>
          </a:xfrm>
          <a:prstGeom prst="rect">
            <a:avLst/>
          </a:prstGeom>
        </p:spPr>
        <p:txBody>
          <a:bodyPr wrap="square">
            <a:spAutoFit/>
          </a:bodyPr>
          <a:lstStyle/>
          <a:p>
            <a:pPr algn="ctr"/>
            <a:r>
              <a:rPr lang="es-MX" b="1" dirty="0">
                <a:latin typeface="Century Gothic" panose="020B0502020202020204" pitchFamily="34" charset="0"/>
              </a:rPr>
              <a:t>Redefinir la población para que se ajuste al marco.  </a:t>
            </a:r>
          </a:p>
        </p:txBody>
      </p:sp>
      <p:sp>
        <p:nvSpPr>
          <p:cNvPr id="8" name="Rectángulo 7"/>
          <p:cNvSpPr/>
          <p:nvPr/>
        </p:nvSpPr>
        <p:spPr>
          <a:xfrm>
            <a:off x="8253041" y="2944794"/>
            <a:ext cx="3324667" cy="923330"/>
          </a:xfrm>
          <a:prstGeom prst="rect">
            <a:avLst/>
          </a:prstGeom>
        </p:spPr>
        <p:txBody>
          <a:bodyPr wrap="square">
            <a:spAutoFit/>
          </a:bodyPr>
          <a:lstStyle/>
          <a:p>
            <a:pPr algn="ctr"/>
            <a:endParaRPr lang="es-MX" dirty="0">
              <a:latin typeface="Century Gothic" panose="020B0502020202020204" pitchFamily="34" charset="0"/>
            </a:endParaRPr>
          </a:p>
          <a:p>
            <a:pPr algn="ctr"/>
            <a:r>
              <a:rPr lang="es-MX" b="1" dirty="0">
                <a:latin typeface="Century Gothic" panose="020B0502020202020204" pitchFamily="34" charset="0"/>
              </a:rPr>
              <a:t>Corregir la lista completa de la población. </a:t>
            </a:r>
          </a:p>
        </p:txBody>
      </p:sp>
      <p:sp>
        <p:nvSpPr>
          <p:cNvPr id="9" name="Rectángulo 8"/>
          <p:cNvSpPr/>
          <p:nvPr/>
        </p:nvSpPr>
        <p:spPr>
          <a:xfrm>
            <a:off x="896200" y="4010336"/>
            <a:ext cx="2592587" cy="1077218"/>
          </a:xfrm>
          <a:prstGeom prst="rect">
            <a:avLst/>
          </a:prstGeom>
        </p:spPr>
        <p:txBody>
          <a:bodyPr wrap="square">
            <a:spAutoFit/>
          </a:bodyPr>
          <a:lstStyle/>
          <a:p>
            <a:pPr algn="just"/>
            <a:r>
              <a:rPr lang="es-MX" sz="1600" dirty="0">
                <a:latin typeface="Century Gothic" panose="020B0502020202020204" pitchFamily="34" charset="0"/>
              </a:rPr>
              <a:t>Esto se hace si el error es pequeño y cuando corregirlo resulte muy costoso. </a:t>
            </a:r>
          </a:p>
        </p:txBody>
      </p:sp>
      <p:sp>
        <p:nvSpPr>
          <p:cNvPr id="10" name="Rectángulo 9"/>
          <p:cNvSpPr/>
          <p:nvPr/>
        </p:nvSpPr>
        <p:spPr>
          <a:xfrm>
            <a:off x="4125098" y="3985200"/>
            <a:ext cx="3305855" cy="1077218"/>
          </a:xfrm>
          <a:prstGeom prst="rect">
            <a:avLst/>
          </a:prstGeom>
        </p:spPr>
        <p:txBody>
          <a:bodyPr wrap="square">
            <a:spAutoFit/>
          </a:bodyPr>
          <a:lstStyle/>
          <a:p>
            <a:pPr algn="just"/>
            <a:r>
              <a:rPr lang="es-MX" sz="1600" dirty="0">
                <a:latin typeface="Century Gothic" panose="020B0502020202020204" pitchFamily="34" charset="0"/>
              </a:rPr>
              <a:t>Se evita si la orientación de la muestra se desvía de su meta. Pero si el resultado es trivial se hace. </a:t>
            </a:r>
          </a:p>
        </p:txBody>
      </p:sp>
      <p:sp>
        <p:nvSpPr>
          <p:cNvPr id="11" name="Rectángulo 10"/>
          <p:cNvSpPr/>
          <p:nvPr/>
        </p:nvSpPr>
        <p:spPr>
          <a:xfrm>
            <a:off x="8253041" y="3985993"/>
            <a:ext cx="3324667" cy="1077218"/>
          </a:xfrm>
          <a:prstGeom prst="rect">
            <a:avLst/>
          </a:prstGeom>
        </p:spPr>
        <p:txBody>
          <a:bodyPr wrap="square">
            <a:spAutoFit/>
          </a:bodyPr>
          <a:lstStyle/>
          <a:p>
            <a:pPr algn="just"/>
            <a:r>
              <a:rPr lang="es-MX" sz="1600" dirty="0">
                <a:latin typeface="Century Gothic" panose="020B0502020202020204" pitchFamily="34" charset="0"/>
              </a:rPr>
              <a:t>Encontrar elementos faltantes, dividir los conglomerados, eliminar elementos extraños y los listados duplicados.</a:t>
            </a:r>
          </a:p>
        </p:txBody>
      </p:sp>
      <p:sp>
        <p:nvSpPr>
          <p:cNvPr id="12" name="Rectángulo 11"/>
          <p:cNvSpPr/>
          <p:nvPr/>
        </p:nvSpPr>
        <p:spPr>
          <a:xfrm>
            <a:off x="1636822" y="2386484"/>
            <a:ext cx="1111344" cy="830997"/>
          </a:xfrm>
          <a:prstGeom prst="rect">
            <a:avLst/>
          </a:prstGeom>
        </p:spPr>
        <p:txBody>
          <a:bodyPr wrap="square">
            <a:spAutoFit/>
          </a:bodyPr>
          <a:lstStyle/>
          <a:p>
            <a:pPr algn="ctr"/>
            <a:r>
              <a:rPr lang="es-MX" sz="4800" b="1" dirty="0">
                <a:latin typeface="Century Gothic" panose="020B0502020202020204" pitchFamily="34" charset="0"/>
              </a:rPr>
              <a:t>01</a:t>
            </a:r>
          </a:p>
        </p:txBody>
      </p:sp>
      <p:sp>
        <p:nvSpPr>
          <p:cNvPr id="13" name="Rectángulo 12"/>
          <p:cNvSpPr/>
          <p:nvPr/>
        </p:nvSpPr>
        <p:spPr>
          <a:xfrm>
            <a:off x="5315243" y="2386483"/>
            <a:ext cx="1111344" cy="830997"/>
          </a:xfrm>
          <a:prstGeom prst="rect">
            <a:avLst/>
          </a:prstGeom>
        </p:spPr>
        <p:txBody>
          <a:bodyPr wrap="square">
            <a:spAutoFit/>
          </a:bodyPr>
          <a:lstStyle/>
          <a:p>
            <a:pPr algn="ctr"/>
            <a:r>
              <a:rPr lang="es-MX" sz="4800" b="1" dirty="0">
                <a:latin typeface="Century Gothic" panose="020B0502020202020204" pitchFamily="34" charset="0"/>
              </a:rPr>
              <a:t>02</a:t>
            </a:r>
          </a:p>
        </p:txBody>
      </p:sp>
      <p:sp>
        <p:nvSpPr>
          <p:cNvPr id="14" name="Rectángulo 13"/>
          <p:cNvSpPr/>
          <p:nvPr/>
        </p:nvSpPr>
        <p:spPr>
          <a:xfrm>
            <a:off x="9359703" y="2386482"/>
            <a:ext cx="1111344" cy="830997"/>
          </a:xfrm>
          <a:prstGeom prst="rect">
            <a:avLst/>
          </a:prstGeom>
        </p:spPr>
        <p:txBody>
          <a:bodyPr wrap="square">
            <a:spAutoFit/>
          </a:bodyPr>
          <a:lstStyle/>
          <a:p>
            <a:pPr algn="ctr"/>
            <a:r>
              <a:rPr lang="es-MX" sz="4800" b="1" dirty="0">
                <a:latin typeface="Century Gothic" panose="020B0502020202020204" pitchFamily="34" charset="0"/>
              </a:rPr>
              <a:t>03</a:t>
            </a:r>
          </a:p>
        </p:txBody>
      </p:sp>
      <p:sp>
        <p:nvSpPr>
          <p:cNvPr id="16" name="Rectángulo 15"/>
          <p:cNvSpPr/>
          <p:nvPr/>
        </p:nvSpPr>
        <p:spPr>
          <a:xfrm>
            <a:off x="901166" y="5276679"/>
            <a:ext cx="10676542" cy="48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sz="2400" dirty="0"/>
          </a:p>
        </p:txBody>
      </p:sp>
    </p:spTree>
    <p:extLst>
      <p:ext uri="{BB962C8B-B14F-4D97-AF65-F5344CB8AC3E}">
        <p14:creationId xmlns:p14="http://schemas.microsoft.com/office/powerpoint/2010/main" val="84956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47D08E1-ED24-45DA-8942-BBED19A6AAC2}"/>
              </a:ext>
            </a:extLst>
          </p:cNvPr>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 ALGUNOS EJEMPLOS</a:t>
            </a:r>
            <a:endParaRPr lang="es-CR" sz="2400" dirty="0">
              <a:latin typeface="Book Antiqua" panose="02040602050305030304" pitchFamily="18" charset="0"/>
            </a:endParaRPr>
          </a:p>
        </p:txBody>
      </p:sp>
      <p:pic>
        <p:nvPicPr>
          <p:cNvPr id="3074" name="Picture 2" descr="Resultado de imagen para examples">
            <a:extLst>
              <a:ext uri="{FF2B5EF4-FFF2-40B4-BE49-F238E27FC236}">
                <a16:creationId xmlns:a16="http://schemas.microsoft.com/office/drawing/2014/main" id="{CE4F4E9F-3DEF-46C3-8A0A-45A13DAFB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64" y="1688030"/>
            <a:ext cx="8734317" cy="462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8106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sp>
        <p:nvSpPr>
          <p:cNvPr id="2" name="Rectángulo 1"/>
          <p:cNvSpPr/>
          <p:nvPr/>
        </p:nvSpPr>
        <p:spPr>
          <a:xfrm>
            <a:off x="1137634" y="1666686"/>
            <a:ext cx="8948475" cy="3970318"/>
          </a:xfrm>
          <a:prstGeom prst="rect">
            <a:avLst/>
          </a:prstGeom>
        </p:spPr>
        <p:txBody>
          <a:bodyPr wrap="square">
            <a:spAutoFit/>
          </a:bodyPr>
          <a:lstStyle/>
          <a:p>
            <a:pPr algn="just"/>
            <a:r>
              <a:rPr lang="es-MX" b="1" dirty="0">
                <a:solidFill>
                  <a:srgbClr val="C00000"/>
                </a:solidFill>
                <a:latin typeface="Century Gothic" panose="020B0502020202020204" pitchFamily="34" charset="0"/>
              </a:rPr>
              <a:t>Ejemplos </a:t>
            </a:r>
          </a:p>
          <a:p>
            <a:pPr algn="just"/>
            <a:endParaRPr lang="es-MX" b="1"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a:t>
            </a:r>
            <a:r>
              <a:rPr lang="es-MX" b="1" dirty="0">
                <a:solidFill>
                  <a:schemeClr val="tx1">
                    <a:lumMod val="65000"/>
                    <a:lumOff val="35000"/>
                  </a:schemeClr>
                </a:solidFill>
                <a:latin typeface="Century Gothic" panose="020B0502020202020204" pitchFamily="34" charset="0"/>
              </a:rPr>
              <a:t>En el muestreo por áreas</a:t>
            </a:r>
            <a:r>
              <a:rPr lang="es-MX" dirty="0">
                <a:solidFill>
                  <a:schemeClr val="tx1">
                    <a:lumMod val="65000"/>
                    <a:lumOff val="35000"/>
                  </a:schemeClr>
                </a:solidFill>
                <a:latin typeface="Century Gothic" panose="020B0502020202020204" pitchFamily="34" charset="0"/>
              </a:rPr>
              <a:t>, el marco consiste de mapas, pero éste puede construirse sin poner en el mapa a la población completa. </a:t>
            </a: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•Un marco de niños y niñas de escuela puede provenir de los distritos escolares que contienen escuelas, sus aulas y, por último, los niños y niñas. El diseño puede llevarse a cabo en varias etapas sin obtener una lista completa de todos los niños y niñas.</a:t>
            </a: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•En la práctica se utiliza como marco una lista de personas o de direcciones, un mapa con viviendas, una fotografía aérea, un directorio telefónico o cualquier material o procedimiento que permita identificar o localizar a los elementos de la población y seleccionar la muestra.</a:t>
            </a:r>
          </a:p>
        </p:txBody>
      </p:sp>
    </p:spTree>
    <p:extLst>
      <p:ext uri="{BB962C8B-B14F-4D97-AF65-F5344CB8AC3E}">
        <p14:creationId xmlns:p14="http://schemas.microsoft.com/office/powerpoint/2010/main" val="27197413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BB53D3-A3E2-43D0-88FB-94BC2EC99F1A}"/>
              </a:ext>
            </a:extLst>
          </p:cNvPr>
          <p:cNvSpPr>
            <a:spLocks noGrp="1"/>
          </p:cNvSpPr>
          <p:nvPr>
            <p:ph type="title"/>
          </p:nvPr>
        </p:nvSpPr>
        <p:spPr>
          <a:xfrm>
            <a:off x="318083" y="105067"/>
            <a:ext cx="11543950" cy="884834"/>
          </a:xfrm>
        </p:spPr>
        <p:txBody>
          <a:bodyPr/>
          <a:lstStyle/>
          <a:p>
            <a:pPr algn="ctr"/>
            <a:r>
              <a:rPr lang="es-CR" dirty="0"/>
              <a:t>Preámbulo…</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CA29D5C-73B1-4412-BD5B-4491F643E42A}"/>
                  </a:ext>
                </a:extLst>
              </p:cNvPr>
              <p:cNvSpPr>
                <a:spLocks noGrp="1"/>
              </p:cNvSpPr>
              <p:nvPr>
                <p:ph idx="1"/>
              </p:nvPr>
            </p:nvSpPr>
            <p:spPr>
              <a:xfrm>
                <a:off x="134224" y="1090569"/>
                <a:ext cx="9311779" cy="5628808"/>
              </a:xfrm>
            </p:spPr>
            <p:txBody>
              <a:bodyPr>
                <a:normAutofit/>
              </a:bodyPr>
              <a:lstStyle/>
              <a:p>
                <a:pPr algn="just"/>
                <a:r>
                  <a:rPr lang="es-CR" sz="2400" dirty="0"/>
                  <a:t>Hasta el momento hemos visto diversas técnicas y métodos de análisis procedente de la inferencia estadística. </a:t>
                </a:r>
              </a:p>
              <a:p>
                <a:pPr algn="just"/>
                <a:endParaRPr lang="es-CR" sz="2400" dirty="0"/>
              </a:p>
              <a:p>
                <a:pPr algn="just"/>
                <a:r>
                  <a:rPr lang="es-CR" sz="2400" dirty="0"/>
                  <a:t>Si bien en cierto que en el tema de estimación se había explicado que las unidades de estudios debían proceder de una muestra (ojalá probabilística), lo cierto es que se podrían estar preguntando: ¿cómo se obtiene una muestra probabilística?</a:t>
                </a:r>
              </a:p>
              <a:p>
                <a:pPr algn="just"/>
                <a:endParaRPr lang="es-CR" sz="2400" dirty="0"/>
              </a:p>
              <a:p>
                <a:pPr algn="just"/>
                <a:r>
                  <a:rPr lang="es-CR" sz="2400" dirty="0"/>
                  <a:t>Una muestra probabilística se constituye de dos componentes:</a:t>
                </a:r>
              </a:p>
              <a:p>
                <a:pPr marL="914400" lvl="1" indent="-457200" algn="just">
                  <a:buFont typeface="+mj-lt"/>
                  <a:buAutoNum type="arabicPeriod"/>
                </a:pPr>
                <a:r>
                  <a:rPr lang="es-CR" sz="2000" dirty="0"/>
                  <a:t>El cálculo del tamaño de la muestra (</a:t>
                </a:r>
                <a14:m>
                  <m:oMath xmlns:m="http://schemas.openxmlformats.org/officeDocument/2006/math">
                    <m:r>
                      <a:rPr lang="es-CR" sz="2000" i="1" dirty="0" smtClean="0">
                        <a:latin typeface="Cambria Math" panose="02040503050406030204" pitchFamily="18" charset="0"/>
                      </a:rPr>
                      <m:t>𝑛</m:t>
                    </m:r>
                  </m:oMath>
                </a14:m>
                <a:r>
                  <a:rPr lang="es-CR" sz="2000" dirty="0"/>
                  <a:t>)</a:t>
                </a:r>
              </a:p>
              <a:p>
                <a:pPr marL="914400" lvl="1" indent="-457200" algn="just">
                  <a:buFont typeface="+mj-lt"/>
                  <a:buAutoNum type="arabicPeriod"/>
                </a:pPr>
                <a:r>
                  <a:rPr lang="es-CR" sz="2000" dirty="0"/>
                  <a:t>La selección de las </a:t>
                </a:r>
                <a14:m>
                  <m:oMath xmlns:m="http://schemas.openxmlformats.org/officeDocument/2006/math">
                    <m:r>
                      <a:rPr lang="es-CR" sz="2000" i="1" dirty="0">
                        <a:latin typeface="Cambria Math" panose="02040503050406030204" pitchFamily="18" charset="0"/>
                      </a:rPr>
                      <m:t>𝑛</m:t>
                    </m:r>
                  </m:oMath>
                </a14:m>
                <a:r>
                  <a:rPr lang="es-CR" sz="2000" dirty="0"/>
                  <a:t> unidades de estudio.</a:t>
                </a:r>
              </a:p>
              <a:p>
                <a:pPr marL="914400" lvl="1" indent="-457200" algn="just">
                  <a:buFont typeface="+mj-lt"/>
                  <a:buAutoNum type="arabicPeriod"/>
                </a:pPr>
                <a:endParaRPr lang="es-CR" sz="2000" dirty="0"/>
              </a:p>
              <a:p>
                <a:pPr algn="just"/>
                <a:r>
                  <a:rPr lang="es-CR" sz="2400" dirty="0"/>
                  <a:t>En el presente capítulos explica los fundamentos del muestreo, además de la aplicación de las principales técnicas del muestreo probabilístico.</a:t>
                </a:r>
              </a:p>
            </p:txBody>
          </p:sp>
        </mc:Choice>
        <mc:Fallback xmlns="">
          <p:sp>
            <p:nvSpPr>
              <p:cNvPr id="3" name="Marcador de contenido 2">
                <a:extLst>
                  <a:ext uri="{FF2B5EF4-FFF2-40B4-BE49-F238E27FC236}">
                    <a16:creationId xmlns:a16="http://schemas.microsoft.com/office/drawing/2014/main" id="{1CA29D5C-73B1-4412-BD5B-4491F643E42A}"/>
                  </a:ext>
                </a:extLst>
              </p:cNvPr>
              <p:cNvSpPr>
                <a:spLocks noGrp="1" noRot="1" noChangeAspect="1" noMove="1" noResize="1" noEditPoints="1" noAdjustHandles="1" noChangeArrowheads="1" noChangeShapeType="1" noTextEdit="1"/>
              </p:cNvSpPr>
              <p:nvPr>
                <p:ph idx="1"/>
              </p:nvPr>
            </p:nvSpPr>
            <p:spPr>
              <a:xfrm>
                <a:off x="134224" y="1090569"/>
                <a:ext cx="9311779" cy="5628808"/>
              </a:xfrm>
              <a:blipFill>
                <a:blip r:embed="rId2"/>
                <a:stretch>
                  <a:fillRect l="-851" t="-1517" r="-982"/>
                </a:stretch>
              </a:blipFill>
            </p:spPr>
            <p:txBody>
              <a:bodyPr/>
              <a:lstStyle/>
              <a:p>
                <a:r>
                  <a:rPr lang="en-US">
                    <a:noFill/>
                  </a:rPr>
                  <a:t> </a:t>
                </a:r>
              </a:p>
            </p:txBody>
          </p:sp>
        </mc:Fallback>
      </mc:AlternateContent>
      <p:pic>
        <p:nvPicPr>
          <p:cNvPr id="7170" name="Picture 2" descr="Resultado de imagen para analytucs icon">
            <a:extLst>
              <a:ext uri="{FF2B5EF4-FFF2-40B4-BE49-F238E27FC236}">
                <a16:creationId xmlns:a16="http://schemas.microsoft.com/office/drawing/2014/main" id="{5B80C166-D22F-41F3-95F3-1978427B6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0528" y="1485665"/>
            <a:ext cx="1518281" cy="15888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analytucs icon">
            <a:extLst>
              <a:ext uri="{FF2B5EF4-FFF2-40B4-BE49-F238E27FC236}">
                <a16:creationId xmlns:a16="http://schemas.microsoft.com/office/drawing/2014/main" id="{1506C5E2-89DB-4B7C-8A2C-2DBB65093D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56" r="8809"/>
          <a:stretch/>
        </p:blipFill>
        <p:spPr bwMode="auto">
          <a:xfrm>
            <a:off x="9722840" y="3570328"/>
            <a:ext cx="2393659" cy="296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2009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rotWithShape="1">
          <a:blip r:embed="rId2"/>
          <a:srcRect t="3972"/>
          <a:stretch/>
        </p:blipFill>
        <p:spPr>
          <a:xfrm>
            <a:off x="978392" y="1355779"/>
            <a:ext cx="9848850" cy="5286777"/>
          </a:xfrm>
          <a:prstGeom prst="rect">
            <a:avLst/>
          </a:prstGeom>
        </p:spPr>
      </p:pic>
    </p:spTree>
    <p:extLst>
      <p:ext uri="{BB962C8B-B14F-4D97-AF65-F5344CB8AC3E}">
        <p14:creationId xmlns:p14="http://schemas.microsoft.com/office/powerpoint/2010/main" val="97111673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pic>
        <p:nvPicPr>
          <p:cNvPr id="3" name="Imagen 2"/>
          <p:cNvPicPr>
            <a:picLocks noChangeAspect="1"/>
          </p:cNvPicPr>
          <p:nvPr/>
        </p:nvPicPr>
        <p:blipFill rotWithShape="1">
          <a:blip r:embed="rId2"/>
          <a:srcRect b="26959"/>
          <a:stretch/>
        </p:blipFill>
        <p:spPr>
          <a:xfrm>
            <a:off x="1338799" y="1541457"/>
            <a:ext cx="9605866" cy="5168832"/>
          </a:xfrm>
          <a:prstGeom prst="rect">
            <a:avLst/>
          </a:prstGeom>
        </p:spPr>
      </p:pic>
    </p:spTree>
    <p:extLst>
      <p:ext uri="{BB962C8B-B14F-4D97-AF65-F5344CB8AC3E}">
        <p14:creationId xmlns:p14="http://schemas.microsoft.com/office/powerpoint/2010/main" val="318332114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a:blip r:embed="rId2"/>
          <a:stretch>
            <a:fillRect/>
          </a:stretch>
        </p:blipFill>
        <p:spPr>
          <a:xfrm>
            <a:off x="1313072" y="1323975"/>
            <a:ext cx="9029700" cy="5534025"/>
          </a:xfrm>
          <a:prstGeom prst="rect">
            <a:avLst/>
          </a:prstGeom>
        </p:spPr>
      </p:pic>
    </p:spTree>
    <p:extLst>
      <p:ext uri="{BB962C8B-B14F-4D97-AF65-F5344CB8AC3E}">
        <p14:creationId xmlns:p14="http://schemas.microsoft.com/office/powerpoint/2010/main" val="367590632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a:blip r:embed="rId2"/>
          <a:stretch>
            <a:fillRect/>
          </a:stretch>
        </p:blipFill>
        <p:spPr>
          <a:xfrm>
            <a:off x="2903923" y="1428955"/>
            <a:ext cx="5838825" cy="4924425"/>
          </a:xfrm>
          <a:prstGeom prst="rect">
            <a:avLst/>
          </a:prstGeom>
        </p:spPr>
      </p:pic>
    </p:spTree>
    <p:extLst>
      <p:ext uri="{BB962C8B-B14F-4D97-AF65-F5344CB8AC3E}">
        <p14:creationId xmlns:p14="http://schemas.microsoft.com/office/powerpoint/2010/main" val="361582551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Tree>
    <p:extLst>
      <p:ext uri="{BB962C8B-B14F-4D97-AF65-F5344CB8AC3E}">
        <p14:creationId xmlns:p14="http://schemas.microsoft.com/office/powerpoint/2010/main" val="264875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6803" y="1162594"/>
            <a:ext cx="3760604" cy="2368369"/>
          </a:xfrm>
        </p:spPr>
        <p:txBody>
          <a:bodyPr>
            <a:normAutofit/>
          </a:bodyPr>
          <a:lstStyle/>
          <a:p>
            <a:pPr marL="0" indent="0" algn="just">
              <a:buNone/>
            </a:pPr>
            <a:endParaRPr lang="es-MX" sz="2000" dirty="0">
              <a:solidFill>
                <a:schemeClr val="tx1">
                  <a:lumMod val="75000"/>
                  <a:lumOff val="25000"/>
                </a:schemeClr>
              </a:solidFill>
              <a:latin typeface="Century Gothic" panose="020B0502020202020204" pitchFamily="34" charset="0"/>
            </a:endParaRPr>
          </a:p>
          <a:p>
            <a:pPr marL="0" indent="0" algn="just">
              <a:buNone/>
            </a:pPr>
            <a:r>
              <a:rPr lang="es-MX" sz="2000" dirty="0">
                <a:solidFill>
                  <a:schemeClr val="tx1">
                    <a:lumMod val="75000"/>
                    <a:lumOff val="25000"/>
                  </a:schemeClr>
                </a:solidFill>
                <a:latin typeface="Century Gothic" panose="020B0502020202020204" pitchFamily="34" charset="0"/>
              </a:rPr>
              <a:t>Valor numérico que sintetiza una o más características de la población de los N elementos de un población completa</a:t>
            </a:r>
          </a:p>
          <a:p>
            <a:pPr marL="0" indent="0">
              <a:buNone/>
            </a:pPr>
            <a:endParaRPr lang="es-ES" sz="2400" dirty="0">
              <a:latin typeface="Century Gothic" panose="020B0502020202020204" pitchFamily="34" charset="0"/>
            </a:endParaRPr>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OBJETIVO DEL MUESTREO:  INFERENCIA ESTADÍSTICA</a:t>
            </a:r>
            <a:endParaRPr lang="es-CR" sz="3200" dirty="0">
              <a:solidFill>
                <a:schemeClr val="bg1"/>
              </a:solidFill>
              <a:latin typeface="Century Gothic" panose="020B0502020202020204" pitchFamily="34" charset="0"/>
            </a:endParaRPr>
          </a:p>
        </p:txBody>
      </p:sp>
      <p:pic>
        <p:nvPicPr>
          <p:cNvPr id="5" name="Imagen 4"/>
          <p:cNvPicPr>
            <a:picLocks noChangeAspect="1"/>
          </p:cNvPicPr>
          <p:nvPr/>
        </p:nvPicPr>
        <p:blipFill>
          <a:blip r:embed="rId2"/>
          <a:stretch>
            <a:fillRect/>
          </a:stretch>
        </p:blipFill>
        <p:spPr>
          <a:xfrm>
            <a:off x="7666585" y="1721680"/>
            <a:ext cx="1752600" cy="1371600"/>
          </a:xfrm>
          <a:prstGeom prst="rect">
            <a:avLst/>
          </a:prstGeom>
        </p:spPr>
      </p:pic>
      <p:sp>
        <p:nvSpPr>
          <p:cNvPr id="6" name="Rectángulo 5"/>
          <p:cNvSpPr/>
          <p:nvPr/>
        </p:nvSpPr>
        <p:spPr>
          <a:xfrm>
            <a:off x="0" y="1164295"/>
            <a:ext cx="2078182" cy="2840182"/>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Valor poblacional</a:t>
            </a:r>
          </a:p>
        </p:txBody>
      </p:sp>
      <p:sp>
        <p:nvSpPr>
          <p:cNvPr id="2" name="Rectángulo 1"/>
          <p:cNvSpPr/>
          <p:nvPr/>
        </p:nvSpPr>
        <p:spPr>
          <a:xfrm>
            <a:off x="9597837" y="1698681"/>
            <a:ext cx="2274616" cy="1477328"/>
          </a:xfrm>
          <a:prstGeom prst="rect">
            <a:avLst/>
          </a:prstGeom>
        </p:spPr>
        <p:txBody>
          <a:bodyPr wrap="square">
            <a:spAutoFit/>
          </a:bodyPr>
          <a:lstStyle/>
          <a:p>
            <a:r>
              <a:rPr lang="es-MX" dirty="0">
                <a:solidFill>
                  <a:srgbClr val="9FB52E"/>
                </a:solidFill>
                <a:latin typeface="Century Gothic "/>
              </a:rPr>
              <a:t>Otros casos son: </a:t>
            </a:r>
          </a:p>
          <a:p>
            <a:pPr marL="285750" indent="-285750">
              <a:buFont typeface="Arial" panose="020B0604020202020204" pitchFamily="34" charset="0"/>
              <a:buChar char="•"/>
            </a:pPr>
            <a:r>
              <a:rPr lang="es-MX" dirty="0">
                <a:solidFill>
                  <a:schemeClr val="bg2">
                    <a:lumMod val="25000"/>
                  </a:schemeClr>
                </a:solidFill>
                <a:latin typeface="Century Gothic "/>
              </a:rPr>
              <a:t>Proporciones (P)</a:t>
            </a:r>
          </a:p>
          <a:p>
            <a:pPr marL="285750" indent="-285750">
              <a:buFont typeface="Arial" panose="020B0604020202020204" pitchFamily="34" charset="0"/>
              <a:buChar char="•"/>
            </a:pPr>
            <a:r>
              <a:rPr lang="es-MX" dirty="0">
                <a:solidFill>
                  <a:schemeClr val="bg2">
                    <a:lumMod val="25000"/>
                  </a:schemeClr>
                </a:solidFill>
                <a:latin typeface="Century Gothic "/>
              </a:rPr>
              <a:t>Medianas (Me)</a:t>
            </a:r>
          </a:p>
          <a:p>
            <a:pPr marL="285750" indent="-285750">
              <a:buFont typeface="Arial" panose="020B0604020202020204" pitchFamily="34" charset="0"/>
              <a:buChar char="•"/>
            </a:pPr>
            <a:r>
              <a:rPr lang="es-MX" dirty="0">
                <a:solidFill>
                  <a:schemeClr val="bg2">
                    <a:lumMod val="25000"/>
                  </a:schemeClr>
                </a:solidFill>
                <a:latin typeface="Century Gothic "/>
              </a:rPr>
              <a:t>Modas (Mo)</a:t>
            </a:r>
          </a:p>
          <a:p>
            <a:r>
              <a:rPr lang="es-MX" dirty="0"/>
              <a:t>…</a:t>
            </a:r>
          </a:p>
        </p:txBody>
      </p:sp>
      <p:sp>
        <p:nvSpPr>
          <p:cNvPr id="9" name="Rectángulo 8"/>
          <p:cNvSpPr/>
          <p:nvPr/>
        </p:nvSpPr>
        <p:spPr>
          <a:xfrm>
            <a:off x="6574679" y="1437587"/>
            <a:ext cx="1210588" cy="369332"/>
          </a:xfrm>
          <a:prstGeom prst="rect">
            <a:avLst/>
          </a:prstGeom>
        </p:spPr>
        <p:txBody>
          <a:bodyPr wrap="none">
            <a:spAutoFit/>
          </a:bodyPr>
          <a:lstStyle/>
          <a:p>
            <a:r>
              <a:rPr lang="es-MX" b="1" dirty="0">
                <a:solidFill>
                  <a:srgbClr val="9FB52E"/>
                </a:solidFill>
                <a:latin typeface="Century Gothic "/>
              </a:rPr>
              <a:t>Ejemplos</a:t>
            </a:r>
            <a:endParaRPr lang="es-CR" dirty="0">
              <a:solidFill>
                <a:srgbClr val="9FB52E"/>
              </a:solidFill>
              <a:latin typeface="Century Gothic "/>
            </a:endParaRPr>
          </a:p>
        </p:txBody>
      </p:sp>
      <p:cxnSp>
        <p:nvCxnSpPr>
          <p:cNvPr id="14" name="Conector recto 13"/>
          <p:cNvCxnSpPr/>
          <p:nvPr/>
        </p:nvCxnSpPr>
        <p:spPr>
          <a:xfrm>
            <a:off x="1911927" y="3990622"/>
            <a:ext cx="10280073" cy="0"/>
          </a:xfrm>
          <a:prstGeom prst="line">
            <a:avLst/>
          </a:prstGeom>
          <a:ln>
            <a:solidFill>
              <a:srgbClr val="9FB52E"/>
            </a:solidFill>
            <a:prstDash val="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349320" y="1164294"/>
            <a:ext cx="46708" cy="2840183"/>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Century Gothic" panose="020B0502020202020204" pitchFamily="34" charset="0"/>
            </a:endParaRPr>
          </a:p>
        </p:txBody>
      </p:sp>
      <p:sp>
        <p:nvSpPr>
          <p:cNvPr id="17" name="Rectángulo 16"/>
          <p:cNvSpPr/>
          <p:nvPr/>
        </p:nvSpPr>
        <p:spPr>
          <a:xfrm>
            <a:off x="0" y="4004476"/>
            <a:ext cx="2078182" cy="28535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Valor muestral</a:t>
            </a:r>
          </a:p>
        </p:txBody>
      </p:sp>
      <p:sp>
        <p:nvSpPr>
          <p:cNvPr id="18" name="Marcador de contenido 2"/>
          <p:cNvSpPr txBox="1">
            <a:spLocks/>
          </p:cNvSpPr>
          <p:nvPr/>
        </p:nvSpPr>
        <p:spPr>
          <a:xfrm>
            <a:off x="2368838" y="4493347"/>
            <a:ext cx="3748569" cy="130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MX" sz="2000" dirty="0">
                <a:solidFill>
                  <a:schemeClr val="tx1">
                    <a:lumMod val="75000"/>
                    <a:lumOff val="25000"/>
                  </a:schemeClr>
                </a:solidFill>
                <a:latin typeface="Century Gothic" panose="020B0502020202020204" pitchFamily="34" charset="0"/>
              </a:rPr>
              <a:t>Estimación que se calcula con base en n elementos de la muestra. </a:t>
            </a:r>
          </a:p>
          <a:p>
            <a:endParaRPr lang="es-MX" sz="2000" dirty="0"/>
          </a:p>
        </p:txBody>
      </p:sp>
      <p:sp>
        <p:nvSpPr>
          <p:cNvPr id="20" name="Rectángulo 19"/>
          <p:cNvSpPr/>
          <p:nvPr/>
        </p:nvSpPr>
        <p:spPr>
          <a:xfrm>
            <a:off x="6349320" y="3988921"/>
            <a:ext cx="46708" cy="28401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a:latin typeface="Century Gothic" panose="020B0502020202020204" pitchFamily="34" charset="0"/>
            </a:endParaRPr>
          </a:p>
        </p:txBody>
      </p:sp>
      <p:pic>
        <p:nvPicPr>
          <p:cNvPr id="21" name="Imagen 20"/>
          <p:cNvPicPr>
            <a:picLocks noChangeAspect="1"/>
          </p:cNvPicPr>
          <p:nvPr/>
        </p:nvPicPr>
        <p:blipFill rotWithShape="1">
          <a:blip r:embed="rId3"/>
          <a:srcRect r="28431"/>
          <a:stretch/>
        </p:blipFill>
        <p:spPr>
          <a:xfrm>
            <a:off x="7698571" y="4633246"/>
            <a:ext cx="1415932" cy="1029240"/>
          </a:xfrm>
          <a:prstGeom prst="rect">
            <a:avLst/>
          </a:prstGeom>
        </p:spPr>
      </p:pic>
      <p:sp>
        <p:nvSpPr>
          <p:cNvPr id="22" name="Rectángulo 21"/>
          <p:cNvSpPr/>
          <p:nvPr/>
        </p:nvSpPr>
        <p:spPr>
          <a:xfrm>
            <a:off x="9597835" y="4609411"/>
            <a:ext cx="2274617" cy="1477328"/>
          </a:xfrm>
          <a:prstGeom prst="rect">
            <a:avLst/>
          </a:prstGeom>
        </p:spPr>
        <p:txBody>
          <a:bodyPr wrap="square">
            <a:spAutoFit/>
          </a:bodyPr>
          <a:lstStyle/>
          <a:p>
            <a:r>
              <a:rPr lang="es-MX" dirty="0">
                <a:solidFill>
                  <a:srgbClr val="C00000"/>
                </a:solidFill>
                <a:latin typeface="Century Gothic "/>
              </a:rPr>
              <a:t>Otros casos son: </a:t>
            </a:r>
          </a:p>
          <a:p>
            <a:pPr marL="285750" indent="-285750">
              <a:buFont typeface="Arial" panose="020B0604020202020204" pitchFamily="34" charset="0"/>
              <a:buChar char="•"/>
            </a:pPr>
            <a:r>
              <a:rPr lang="es-MX" dirty="0">
                <a:solidFill>
                  <a:schemeClr val="bg2">
                    <a:lumMod val="25000"/>
                  </a:schemeClr>
                </a:solidFill>
                <a:latin typeface="Century Gothic "/>
              </a:rPr>
              <a:t>Proporciones (p)</a:t>
            </a:r>
          </a:p>
          <a:p>
            <a:pPr marL="285750" indent="-285750">
              <a:buFont typeface="Arial" panose="020B0604020202020204" pitchFamily="34" charset="0"/>
              <a:buChar char="•"/>
            </a:pPr>
            <a:r>
              <a:rPr lang="es-MX" dirty="0">
                <a:solidFill>
                  <a:schemeClr val="bg2">
                    <a:lumMod val="25000"/>
                  </a:schemeClr>
                </a:solidFill>
                <a:latin typeface="Century Gothic "/>
              </a:rPr>
              <a:t>Medianas (me)</a:t>
            </a:r>
          </a:p>
          <a:p>
            <a:pPr marL="285750" indent="-285750">
              <a:buFont typeface="Arial" panose="020B0604020202020204" pitchFamily="34" charset="0"/>
              <a:buChar char="•"/>
            </a:pPr>
            <a:r>
              <a:rPr lang="es-MX" dirty="0">
                <a:solidFill>
                  <a:schemeClr val="bg2">
                    <a:lumMod val="25000"/>
                  </a:schemeClr>
                </a:solidFill>
                <a:latin typeface="Century Gothic "/>
              </a:rPr>
              <a:t>Modas (</a:t>
            </a:r>
            <a:r>
              <a:rPr lang="es-MX" dirty="0" err="1">
                <a:solidFill>
                  <a:schemeClr val="bg2">
                    <a:lumMod val="25000"/>
                  </a:schemeClr>
                </a:solidFill>
                <a:latin typeface="Century Gothic "/>
              </a:rPr>
              <a:t>mo</a:t>
            </a:r>
            <a:r>
              <a:rPr lang="es-MX" dirty="0">
                <a:solidFill>
                  <a:schemeClr val="bg2">
                    <a:lumMod val="25000"/>
                  </a:schemeClr>
                </a:solidFill>
                <a:latin typeface="Century Gothic "/>
              </a:rPr>
              <a:t>)</a:t>
            </a:r>
          </a:p>
          <a:p>
            <a:r>
              <a:rPr lang="es-MX" dirty="0">
                <a:solidFill>
                  <a:schemeClr val="bg2">
                    <a:lumMod val="25000"/>
                  </a:schemeClr>
                </a:solidFill>
                <a:latin typeface="Century Gothic "/>
              </a:rPr>
              <a:t>…</a:t>
            </a:r>
          </a:p>
        </p:txBody>
      </p:sp>
      <p:sp>
        <p:nvSpPr>
          <p:cNvPr id="23" name="Rectángulo 22"/>
          <p:cNvSpPr/>
          <p:nvPr/>
        </p:nvSpPr>
        <p:spPr>
          <a:xfrm>
            <a:off x="6574679" y="5919607"/>
            <a:ext cx="2678251" cy="738664"/>
          </a:xfrm>
          <a:prstGeom prst="rect">
            <a:avLst/>
          </a:prstGeom>
        </p:spPr>
        <p:txBody>
          <a:bodyPr wrap="square">
            <a:spAutoFit/>
          </a:bodyPr>
          <a:lstStyle/>
          <a:p>
            <a:pPr algn="just"/>
            <a:r>
              <a:rPr lang="es-MX" sz="1400" dirty="0">
                <a:solidFill>
                  <a:schemeClr val="bg2">
                    <a:lumMod val="25000"/>
                  </a:schemeClr>
                </a:solidFill>
                <a:latin typeface="Century Gothic "/>
              </a:rPr>
              <a:t> ӯ es una variable aleatoria que depende del diseño y de los elementos seleccionados</a:t>
            </a:r>
            <a:endParaRPr lang="es-CR" sz="1400" dirty="0">
              <a:solidFill>
                <a:schemeClr val="bg2">
                  <a:lumMod val="25000"/>
                </a:schemeClr>
              </a:solidFill>
              <a:latin typeface="Century Gothic "/>
            </a:endParaRPr>
          </a:p>
        </p:txBody>
      </p:sp>
      <p:sp>
        <p:nvSpPr>
          <p:cNvPr id="24" name="Rectángulo 23"/>
          <p:cNvSpPr/>
          <p:nvPr/>
        </p:nvSpPr>
        <p:spPr>
          <a:xfrm>
            <a:off x="6639976" y="4277312"/>
            <a:ext cx="1210588" cy="369332"/>
          </a:xfrm>
          <a:prstGeom prst="rect">
            <a:avLst/>
          </a:prstGeom>
        </p:spPr>
        <p:txBody>
          <a:bodyPr wrap="none">
            <a:spAutoFit/>
          </a:bodyPr>
          <a:lstStyle/>
          <a:p>
            <a:r>
              <a:rPr lang="es-MX" b="1" dirty="0">
                <a:solidFill>
                  <a:srgbClr val="C00000"/>
                </a:solidFill>
                <a:latin typeface="Century Gothic "/>
              </a:rPr>
              <a:t>Ejemplos</a:t>
            </a:r>
            <a:endParaRPr lang="es-CR" dirty="0">
              <a:solidFill>
                <a:srgbClr val="C00000"/>
              </a:solidFill>
              <a:latin typeface="Century Gothic "/>
            </a:endParaRPr>
          </a:p>
        </p:txBody>
      </p:sp>
    </p:spTree>
    <p:extLst>
      <p:ext uri="{BB962C8B-B14F-4D97-AF65-F5344CB8AC3E}">
        <p14:creationId xmlns:p14="http://schemas.microsoft.com/office/powerpoint/2010/main" val="21879127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FDDE85-F6BC-4745-A033-8178DA77B8F3}"/>
              </a:ext>
            </a:extLst>
          </p:cNvPr>
          <p:cNvSpPr>
            <a:spLocks noGrp="1"/>
          </p:cNvSpPr>
          <p:nvPr>
            <p:ph idx="1"/>
          </p:nvPr>
        </p:nvSpPr>
        <p:spPr/>
        <p:txBody>
          <a:bodyPr/>
          <a:lstStyle/>
          <a:p>
            <a:endParaRPr lang="en-US" dirty="0"/>
          </a:p>
        </p:txBody>
      </p:sp>
      <p:sp>
        <p:nvSpPr>
          <p:cNvPr id="4" name="Rectángulo 3">
            <a:extLst>
              <a:ext uri="{FF2B5EF4-FFF2-40B4-BE49-F238E27FC236}">
                <a16:creationId xmlns:a16="http://schemas.microsoft.com/office/drawing/2014/main" id="{90452D95-198E-4335-B3BE-9A09ACBDFF2B}"/>
              </a:ext>
            </a:extLst>
          </p:cNvPr>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Book Antiqua" panose="02040602050305030304" pitchFamily="18" charset="0"/>
              </a:rPr>
              <a:t>¿</a:t>
            </a:r>
            <a:r>
              <a:rPr lang="es-CR" sz="2800" dirty="0">
                <a:latin typeface="Century Gothic" panose="020B0502020202020204" pitchFamily="34" charset="0"/>
              </a:rPr>
              <a:t>ES EL VALOR DE LA POBLACION EL VALOR VERDADERO O REAL</a:t>
            </a:r>
            <a:r>
              <a:rPr lang="es-CR" sz="2400" dirty="0">
                <a:latin typeface="Book Antiqua" panose="02040602050305030304" pitchFamily="18" charset="0"/>
              </a:rPr>
              <a:t>?</a:t>
            </a:r>
          </a:p>
        </p:txBody>
      </p:sp>
      <p:pic>
        <p:nvPicPr>
          <p:cNvPr id="4098" name="Picture 2" descr="Resultado de imagen para sampling error standard error">
            <a:extLst>
              <a:ext uri="{FF2B5EF4-FFF2-40B4-BE49-F238E27FC236}">
                <a16:creationId xmlns:a16="http://schemas.microsoft.com/office/drawing/2014/main" id="{7CCBCE57-6D70-4F92-B6C7-B86476CFE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160" y="1580913"/>
            <a:ext cx="4384640" cy="52141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sample = population">
            <a:extLst>
              <a:ext uri="{FF2B5EF4-FFF2-40B4-BE49-F238E27FC236}">
                <a16:creationId xmlns:a16="http://schemas.microsoft.com/office/drawing/2014/main" id="{2EDE5574-92DE-4E3D-8A9B-CA3B8E5C6E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312" y="1954125"/>
            <a:ext cx="6053044" cy="386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5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Book Antiqua" panose="02040602050305030304" pitchFamily="18" charset="0"/>
              </a:rPr>
              <a:t>¿</a:t>
            </a:r>
            <a:r>
              <a:rPr lang="es-CR" sz="2800" dirty="0">
                <a:latin typeface="Century Gothic" panose="020B0502020202020204" pitchFamily="34" charset="0"/>
              </a:rPr>
              <a:t>ES EL VALOR DE LA POBLACION EL VALOR VERDADERO O REAL</a:t>
            </a:r>
            <a:r>
              <a:rPr lang="es-CR" sz="2400" dirty="0">
                <a:latin typeface="Book Antiqua" panose="02040602050305030304" pitchFamily="18" charset="0"/>
              </a:rPr>
              <a:t>?</a:t>
            </a:r>
          </a:p>
        </p:txBody>
      </p:sp>
      <p:sp>
        <p:nvSpPr>
          <p:cNvPr id="2" name="Rectángulo 1"/>
          <p:cNvSpPr/>
          <p:nvPr/>
        </p:nvSpPr>
        <p:spPr>
          <a:xfrm>
            <a:off x="727654" y="1972944"/>
            <a:ext cx="3577059" cy="461665"/>
          </a:xfrm>
          <a:prstGeom prst="rect">
            <a:avLst/>
          </a:prstGeom>
          <a:solidFill>
            <a:schemeClr val="accent2"/>
          </a:solidFill>
        </p:spPr>
        <p:txBody>
          <a:bodyPr wrap="square">
            <a:spAutoFit/>
          </a:bodyPr>
          <a:lstStyle/>
          <a:p>
            <a:pPr algn="ctr"/>
            <a:r>
              <a:rPr lang="es-MX" sz="2400" dirty="0">
                <a:solidFill>
                  <a:schemeClr val="bg1"/>
                </a:solidFill>
              </a:rPr>
              <a:t>Valor de la población</a:t>
            </a:r>
          </a:p>
        </p:txBody>
      </p:sp>
      <p:sp>
        <p:nvSpPr>
          <p:cNvPr id="7" name="Rectángulo 6"/>
          <p:cNvSpPr/>
          <p:nvPr/>
        </p:nvSpPr>
        <p:spPr>
          <a:xfrm>
            <a:off x="4630605" y="1972943"/>
            <a:ext cx="3248599" cy="461665"/>
          </a:xfrm>
          <a:prstGeom prst="rect">
            <a:avLst/>
          </a:prstGeom>
          <a:solidFill>
            <a:schemeClr val="accent2"/>
          </a:solidFill>
        </p:spPr>
        <p:txBody>
          <a:bodyPr wrap="square">
            <a:spAutoFit/>
          </a:bodyPr>
          <a:lstStyle/>
          <a:p>
            <a:pPr algn="ctr"/>
            <a:r>
              <a:rPr lang="es-MX" sz="2400" dirty="0">
                <a:solidFill>
                  <a:schemeClr val="bg1"/>
                </a:solidFill>
              </a:rPr>
              <a:t>Valor verdadero</a:t>
            </a:r>
          </a:p>
        </p:txBody>
      </p:sp>
      <p:sp>
        <p:nvSpPr>
          <p:cNvPr id="8" name="Rectángulo 7"/>
          <p:cNvSpPr/>
          <p:nvPr/>
        </p:nvSpPr>
        <p:spPr>
          <a:xfrm>
            <a:off x="8331704" y="1972943"/>
            <a:ext cx="3141006" cy="461665"/>
          </a:xfrm>
          <a:prstGeom prst="rect">
            <a:avLst/>
          </a:prstGeom>
          <a:solidFill>
            <a:srgbClr val="783336"/>
          </a:solidFill>
        </p:spPr>
        <p:txBody>
          <a:bodyPr wrap="square">
            <a:spAutoFit/>
          </a:bodyPr>
          <a:lstStyle/>
          <a:p>
            <a:r>
              <a:rPr lang="es-MX" sz="2400" dirty="0">
                <a:solidFill>
                  <a:schemeClr val="bg1"/>
                </a:solidFill>
              </a:rPr>
              <a:t>Errores de observación</a:t>
            </a:r>
          </a:p>
        </p:txBody>
      </p:sp>
      <p:sp>
        <p:nvSpPr>
          <p:cNvPr id="9" name="Rectángulo 8"/>
          <p:cNvSpPr/>
          <p:nvPr/>
        </p:nvSpPr>
        <p:spPr>
          <a:xfrm>
            <a:off x="965448" y="2591051"/>
            <a:ext cx="3339266" cy="1844608"/>
          </a:xfrm>
          <a:prstGeom prst="rect">
            <a:avLst/>
          </a:prstGeom>
        </p:spPr>
        <p:txBody>
          <a:bodyPr wrap="square">
            <a:spAutoFit/>
          </a:bodyPr>
          <a:lstStyle/>
          <a:p>
            <a:pPr algn="just">
              <a:lnSpc>
                <a:spcPct val="90000"/>
              </a:lnSpc>
              <a:spcBef>
                <a:spcPts val="1000"/>
              </a:spcBef>
            </a:pPr>
            <a:r>
              <a:rPr lang="es-MX" dirty="0">
                <a:solidFill>
                  <a:schemeClr val="tx1">
                    <a:lumMod val="75000"/>
                    <a:lumOff val="25000"/>
                  </a:schemeClr>
                </a:solidFill>
                <a:latin typeface="Century Gothic" panose="020B0502020202020204" pitchFamily="34" charset="0"/>
              </a:rPr>
              <a:t>Está sujeto a errores </a:t>
            </a:r>
          </a:p>
          <a:p>
            <a:pPr marL="342900" indent="-342900" algn="just">
              <a:lnSpc>
                <a:spcPct val="90000"/>
              </a:lnSpc>
              <a:spcBef>
                <a:spcPts val="1000"/>
              </a:spcBef>
              <a:buFont typeface="Arial" panose="020B0604020202020204" pitchFamily="34" charset="0"/>
              <a:buChar char="•"/>
            </a:pPr>
            <a:endParaRPr lang="es-MX" dirty="0">
              <a:solidFill>
                <a:schemeClr val="tx1">
                  <a:lumMod val="75000"/>
                  <a:lumOff val="25000"/>
                </a:schemeClr>
              </a:solidFill>
              <a:latin typeface="Century Gothic" panose="020B0502020202020204" pitchFamily="34" charset="0"/>
            </a:endParaRPr>
          </a:p>
          <a:p>
            <a:pPr algn="just">
              <a:lnSpc>
                <a:spcPct val="90000"/>
              </a:lnSpc>
              <a:spcBef>
                <a:spcPts val="1000"/>
              </a:spcBef>
            </a:pPr>
            <a:r>
              <a:rPr lang="es-MX" dirty="0">
                <a:solidFill>
                  <a:schemeClr val="tx1">
                    <a:lumMod val="75000"/>
                    <a:lumOff val="25000"/>
                  </a:schemeClr>
                </a:solidFill>
                <a:latin typeface="Century Gothic" panose="020B0502020202020204" pitchFamily="34" charset="0"/>
              </a:rPr>
              <a:t>Se obtendría si la población completa fuese medida bajo las condiciones reales de una encuesta</a:t>
            </a:r>
          </a:p>
        </p:txBody>
      </p:sp>
      <p:sp>
        <p:nvSpPr>
          <p:cNvPr id="10" name="Rectángulo 9"/>
          <p:cNvSpPr/>
          <p:nvPr/>
        </p:nvSpPr>
        <p:spPr>
          <a:xfrm>
            <a:off x="4841138" y="2590025"/>
            <a:ext cx="3038066" cy="1200329"/>
          </a:xfrm>
          <a:prstGeom prst="rect">
            <a:avLst/>
          </a:prstGeom>
        </p:spPr>
        <p:txBody>
          <a:bodyPr wrap="square">
            <a:spAutoFit/>
          </a:bodyPr>
          <a:lstStyle/>
          <a:p>
            <a:pPr algn="just"/>
            <a:r>
              <a:rPr lang="es-MX" dirty="0">
                <a:solidFill>
                  <a:schemeClr val="tx1">
                    <a:lumMod val="75000"/>
                    <a:lumOff val="25000"/>
                  </a:schemeClr>
                </a:solidFill>
                <a:latin typeface="Century Gothic" panose="020B0502020202020204" pitchFamily="34" charset="0"/>
              </a:rPr>
              <a:t>Se obtendría si todos los elementos de la población se midieran sin error</a:t>
            </a:r>
          </a:p>
        </p:txBody>
      </p:sp>
      <p:sp>
        <p:nvSpPr>
          <p:cNvPr id="11" name="Rectángulo 10"/>
          <p:cNvSpPr/>
          <p:nvPr/>
        </p:nvSpPr>
        <p:spPr>
          <a:xfrm>
            <a:off x="8460899" y="2511803"/>
            <a:ext cx="2905474" cy="923330"/>
          </a:xfrm>
          <a:prstGeom prst="rect">
            <a:avLst/>
          </a:prstGeom>
        </p:spPr>
        <p:txBody>
          <a:bodyPr wrap="square">
            <a:spAutoFit/>
          </a:bodyPr>
          <a:lstStyle/>
          <a:p>
            <a:pPr algn="just"/>
            <a:r>
              <a:rPr lang="es-MX" dirty="0">
                <a:solidFill>
                  <a:schemeClr val="tx1">
                    <a:lumMod val="75000"/>
                    <a:lumOff val="25000"/>
                  </a:schemeClr>
                </a:solidFill>
                <a:latin typeface="Century Gothic" panose="020B0502020202020204" pitchFamily="34" charset="0"/>
              </a:rPr>
              <a:t>Es producto de la imperfección de los procesos de medición</a:t>
            </a:r>
          </a:p>
        </p:txBody>
      </p:sp>
      <p:sp>
        <p:nvSpPr>
          <p:cNvPr id="3" name="Rectángulo 2"/>
          <p:cNvSpPr/>
          <p:nvPr/>
        </p:nvSpPr>
        <p:spPr>
          <a:xfrm flipH="1">
            <a:off x="681936" y="1972943"/>
            <a:ext cx="45719" cy="246271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3" name="Rectángulo 12"/>
          <p:cNvSpPr/>
          <p:nvPr/>
        </p:nvSpPr>
        <p:spPr>
          <a:xfrm flipH="1">
            <a:off x="4624586" y="1972943"/>
            <a:ext cx="45719" cy="246271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4" name="Rectángulo 13"/>
          <p:cNvSpPr/>
          <p:nvPr/>
        </p:nvSpPr>
        <p:spPr>
          <a:xfrm flipH="1">
            <a:off x="8308844" y="1972943"/>
            <a:ext cx="45719" cy="2462716"/>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17083555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800" dirty="0">
                <a:latin typeface="Century Gothic" panose="020B0502020202020204" pitchFamily="34" charset="0"/>
              </a:rPr>
              <a:t>ERRORES DE LAS ESTADISTICAS</a:t>
            </a:r>
          </a:p>
        </p:txBody>
      </p:sp>
      <p:sp>
        <p:nvSpPr>
          <p:cNvPr id="2" name="Rectángulo 1"/>
          <p:cNvSpPr/>
          <p:nvPr/>
        </p:nvSpPr>
        <p:spPr>
          <a:xfrm>
            <a:off x="963294" y="2298657"/>
            <a:ext cx="5392365" cy="461665"/>
          </a:xfrm>
          <a:prstGeom prst="rect">
            <a:avLst/>
          </a:prstGeom>
          <a:solidFill>
            <a:schemeClr val="accent2"/>
          </a:solidFill>
        </p:spPr>
        <p:txBody>
          <a:bodyPr wrap="square">
            <a:spAutoFit/>
          </a:bodyPr>
          <a:lstStyle/>
          <a:p>
            <a:r>
              <a:rPr lang="es-MX" sz="2400" dirty="0">
                <a:solidFill>
                  <a:schemeClr val="bg1"/>
                </a:solidFill>
              </a:rPr>
              <a:t>Errores de muestreo</a:t>
            </a:r>
          </a:p>
        </p:txBody>
      </p:sp>
      <p:sp>
        <p:nvSpPr>
          <p:cNvPr id="6" name="Rectángulo 5"/>
          <p:cNvSpPr/>
          <p:nvPr/>
        </p:nvSpPr>
        <p:spPr>
          <a:xfrm>
            <a:off x="5751603" y="3362220"/>
            <a:ext cx="5073713" cy="461665"/>
          </a:xfrm>
          <a:prstGeom prst="rect">
            <a:avLst/>
          </a:prstGeom>
          <a:solidFill>
            <a:schemeClr val="accent2"/>
          </a:solidFill>
        </p:spPr>
        <p:txBody>
          <a:bodyPr wrap="square">
            <a:spAutoFit/>
          </a:bodyPr>
          <a:lstStyle/>
          <a:p>
            <a:pPr algn="r"/>
            <a:r>
              <a:rPr lang="es-MX" sz="2400" dirty="0">
                <a:solidFill>
                  <a:schemeClr val="bg1"/>
                </a:solidFill>
              </a:rPr>
              <a:t>Errores no de muestreo</a:t>
            </a:r>
          </a:p>
        </p:txBody>
      </p:sp>
      <p:sp>
        <p:nvSpPr>
          <p:cNvPr id="7" name="Rectángulo 6"/>
          <p:cNvSpPr/>
          <p:nvPr/>
        </p:nvSpPr>
        <p:spPr>
          <a:xfrm>
            <a:off x="963294" y="2858233"/>
            <a:ext cx="3839134" cy="646331"/>
          </a:xfrm>
          <a:prstGeom prst="rect">
            <a:avLst/>
          </a:prstGeom>
        </p:spPr>
        <p:txBody>
          <a:bodyPr wrap="square">
            <a:spAutoFit/>
          </a:bodyPr>
          <a:lstStyle/>
          <a:p>
            <a:pPr algn="just">
              <a:lnSpc>
                <a:spcPct val="90000"/>
              </a:lnSpc>
              <a:spcBef>
                <a:spcPts val="1000"/>
              </a:spcBef>
            </a:pPr>
            <a:r>
              <a:rPr lang="es-MX" sz="2000" dirty="0">
                <a:solidFill>
                  <a:schemeClr val="tx1">
                    <a:lumMod val="75000"/>
                    <a:lumOff val="25000"/>
                  </a:schemeClr>
                </a:solidFill>
                <a:latin typeface="Century Gothic" panose="020B0502020202020204" pitchFamily="34" charset="0"/>
              </a:rPr>
              <a:t>Porque se consulta una parte de la población</a:t>
            </a:r>
          </a:p>
        </p:txBody>
      </p:sp>
      <p:sp>
        <p:nvSpPr>
          <p:cNvPr id="8" name="Rectángulo 7"/>
          <p:cNvSpPr/>
          <p:nvPr/>
        </p:nvSpPr>
        <p:spPr>
          <a:xfrm>
            <a:off x="7271586" y="3917951"/>
            <a:ext cx="3553731" cy="1015663"/>
          </a:xfrm>
          <a:prstGeom prst="rect">
            <a:avLst/>
          </a:prstGeom>
        </p:spPr>
        <p:txBody>
          <a:bodyPr wrap="square">
            <a:spAutoFit/>
          </a:bodyPr>
          <a:lstStyle/>
          <a:p>
            <a:r>
              <a:rPr lang="es-MX" sz="2000" dirty="0">
                <a:solidFill>
                  <a:schemeClr val="tx1">
                    <a:lumMod val="75000"/>
                    <a:lumOff val="25000"/>
                  </a:schemeClr>
                </a:solidFill>
                <a:latin typeface="Century Gothic" panose="020B0502020202020204" pitchFamily="34" charset="0"/>
              </a:rPr>
              <a:t>Porque los procedimientos de observación (medición) son imperfectos</a:t>
            </a:r>
          </a:p>
        </p:txBody>
      </p:sp>
      <p:sp>
        <p:nvSpPr>
          <p:cNvPr id="9" name="Elipse 8"/>
          <p:cNvSpPr/>
          <p:nvPr/>
        </p:nvSpPr>
        <p:spPr>
          <a:xfrm>
            <a:off x="5019576" y="2080962"/>
            <a:ext cx="2034862" cy="19447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solidFill>
                  <a:schemeClr val="bg1"/>
                </a:solidFill>
                <a:latin typeface="Century Gothic "/>
              </a:rPr>
              <a:t>Tipos</a:t>
            </a:r>
            <a:endParaRPr lang="es-MX" sz="4000" dirty="0">
              <a:solidFill>
                <a:schemeClr val="bg1"/>
              </a:solidFill>
              <a:latin typeface="Century Gothic "/>
            </a:endParaRPr>
          </a:p>
        </p:txBody>
      </p:sp>
    </p:spTree>
    <p:extLst>
      <p:ext uri="{BB962C8B-B14F-4D97-AF65-F5344CB8AC3E}">
        <p14:creationId xmlns:p14="http://schemas.microsoft.com/office/powerpoint/2010/main" val="198377469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a:t>        </a:t>
            </a:r>
            <a:r>
              <a:rPr lang="es-CR" sz="2000" dirty="0">
                <a:latin typeface="Book Antiqua" panose="02040602050305030304" pitchFamily="18" charset="0"/>
              </a:rPr>
              <a:t>¿</a:t>
            </a:r>
            <a:r>
              <a:rPr lang="es-CR" sz="2400" dirty="0">
                <a:latin typeface="Century Gothic" panose="020B0502020202020204" pitchFamily="34" charset="0"/>
              </a:rPr>
              <a:t>CÓMO SE EVALUAN TEÓRICAMENTE LOS ERRORES DE MUESTREO</a:t>
            </a:r>
            <a:r>
              <a:rPr lang="es-CR" sz="2000" dirty="0">
                <a:latin typeface="Book Antiqua" panose="02040602050305030304" pitchFamily="18" charset="0"/>
              </a:rPr>
              <a:t>?</a:t>
            </a:r>
          </a:p>
        </p:txBody>
      </p:sp>
      <p:sp>
        <p:nvSpPr>
          <p:cNvPr id="2" name="Rectángulo 1"/>
          <p:cNvSpPr/>
          <p:nvPr/>
        </p:nvSpPr>
        <p:spPr>
          <a:xfrm>
            <a:off x="760754" y="2918004"/>
            <a:ext cx="3649014" cy="1200329"/>
          </a:xfrm>
          <a:prstGeom prst="rect">
            <a:avLst/>
          </a:prstGeom>
        </p:spPr>
        <p:txBody>
          <a:bodyPr wrap="square">
            <a:spAutoFit/>
          </a:bodyPr>
          <a:lstStyle/>
          <a:p>
            <a:pPr algn="ctr"/>
            <a:r>
              <a:rPr lang="es-MX" sz="2400" dirty="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cuánto es </a:t>
            </a:r>
            <a:r>
              <a:rPr lang="es-MX" sz="2400" b="1" dirty="0">
                <a:solidFill>
                  <a:schemeClr val="tx1">
                    <a:lumMod val="75000"/>
                    <a:lumOff val="25000"/>
                  </a:schemeClr>
                </a:solidFill>
                <a:latin typeface="Century Gothic" panose="020B0502020202020204" pitchFamily="34" charset="0"/>
              </a:rPr>
              <a:t>ӯ-Ῡ</a:t>
            </a:r>
            <a:r>
              <a:rPr lang="es-MX" sz="2400" dirty="0">
                <a:solidFill>
                  <a:schemeClr val="tx1">
                    <a:lumMod val="75000"/>
                    <a:lumOff val="25000"/>
                  </a:schemeClr>
                </a:solidFill>
              </a:rPr>
              <a:t>? </a:t>
            </a:r>
          </a:p>
          <a:p>
            <a:pPr algn="ctr"/>
            <a:r>
              <a:rPr lang="es-MX" sz="2400" dirty="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esa diferencia es grande, pequeña o ±</a:t>
            </a:r>
            <a:r>
              <a:rPr lang="es-MX" sz="2400" dirty="0">
                <a:solidFill>
                  <a:schemeClr val="tx1">
                    <a:lumMod val="75000"/>
                    <a:lumOff val="25000"/>
                  </a:schemeClr>
                </a:solidFill>
              </a:rPr>
              <a:t>?</a:t>
            </a:r>
          </a:p>
        </p:txBody>
      </p:sp>
      <p:sp>
        <p:nvSpPr>
          <p:cNvPr id="3" name="Rectángulo 2"/>
          <p:cNvSpPr/>
          <p:nvPr/>
        </p:nvSpPr>
        <p:spPr>
          <a:xfrm>
            <a:off x="5385619" y="2918004"/>
            <a:ext cx="6096000" cy="1200329"/>
          </a:xfrm>
          <a:prstGeom prst="rect">
            <a:avLst/>
          </a:prstGeom>
        </p:spPr>
        <p:txBody>
          <a:bodyPr>
            <a:spAutoFit/>
          </a:bodyPr>
          <a:lstStyle/>
          <a:p>
            <a:pPr algn="ctr"/>
            <a:r>
              <a:rPr lang="es-MX" sz="2400" dirty="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qué valores de la media de </a:t>
            </a:r>
            <a:r>
              <a:rPr lang="es-MX" sz="2400" b="1" dirty="0">
                <a:solidFill>
                  <a:schemeClr val="tx1">
                    <a:lumMod val="75000"/>
                    <a:lumOff val="25000"/>
                  </a:schemeClr>
                </a:solidFill>
                <a:latin typeface="Century Gothic" panose="020B0502020202020204" pitchFamily="34" charset="0"/>
              </a:rPr>
              <a:t>ӯ</a:t>
            </a:r>
            <a:r>
              <a:rPr lang="es-MX" sz="2400" dirty="0">
                <a:solidFill>
                  <a:schemeClr val="tx1">
                    <a:lumMod val="75000"/>
                    <a:lumOff val="25000"/>
                  </a:schemeClr>
                </a:solidFill>
                <a:latin typeface="Century Gothic" panose="020B0502020202020204" pitchFamily="34" charset="0"/>
              </a:rPr>
              <a:t>  son posibles y cuál es la probabilidad de que suceda cada uno</a:t>
            </a:r>
            <a:r>
              <a:rPr lang="es-MX" sz="2400" dirty="0">
                <a:solidFill>
                  <a:schemeClr val="tx1">
                    <a:lumMod val="75000"/>
                    <a:lumOff val="25000"/>
                  </a:schemeClr>
                </a:solidFill>
              </a:rPr>
              <a:t>?</a:t>
            </a:r>
          </a:p>
        </p:txBody>
      </p:sp>
      <p:sp>
        <p:nvSpPr>
          <p:cNvPr id="5" name="Rectángulo 4"/>
          <p:cNvSpPr/>
          <p:nvPr/>
        </p:nvSpPr>
        <p:spPr>
          <a:xfrm>
            <a:off x="760754" y="2235288"/>
            <a:ext cx="3649014" cy="461665"/>
          </a:xfrm>
          <a:prstGeom prst="rect">
            <a:avLst/>
          </a:prstGeom>
          <a:solidFill>
            <a:schemeClr val="accent2"/>
          </a:solidFill>
        </p:spPr>
        <p:txBody>
          <a:bodyPr wrap="square">
            <a:spAutoFit/>
          </a:bodyPr>
          <a:lstStyle/>
          <a:p>
            <a:pPr algn="ctr"/>
            <a:r>
              <a:rPr lang="es-MX" sz="2400" dirty="0">
                <a:solidFill>
                  <a:schemeClr val="bg1"/>
                </a:solidFill>
                <a:latin typeface="Century Gothic" panose="020B0502020202020204" pitchFamily="34" charset="0"/>
              </a:rPr>
              <a:t>Términos cotidianos </a:t>
            </a:r>
          </a:p>
        </p:txBody>
      </p:sp>
      <p:sp>
        <p:nvSpPr>
          <p:cNvPr id="6" name="Rectángulo 5"/>
          <p:cNvSpPr/>
          <p:nvPr/>
        </p:nvSpPr>
        <p:spPr>
          <a:xfrm>
            <a:off x="5496233" y="2235287"/>
            <a:ext cx="5874773" cy="461665"/>
          </a:xfrm>
          <a:prstGeom prst="rect">
            <a:avLst/>
          </a:prstGeom>
          <a:solidFill>
            <a:schemeClr val="accent2"/>
          </a:solidFill>
        </p:spPr>
        <p:txBody>
          <a:bodyPr wrap="square">
            <a:spAutoFit/>
          </a:bodyPr>
          <a:lstStyle/>
          <a:p>
            <a:pPr algn="ctr"/>
            <a:r>
              <a:rPr lang="es-MX" sz="2400" dirty="0">
                <a:solidFill>
                  <a:schemeClr val="bg1"/>
                </a:solidFill>
                <a:latin typeface="Century Gothic" panose="020B0502020202020204" pitchFamily="34" charset="0"/>
              </a:rPr>
              <a:t>Términos estadísticos y probabilísticos  </a:t>
            </a:r>
          </a:p>
        </p:txBody>
      </p:sp>
    </p:spTree>
    <p:extLst>
      <p:ext uri="{BB962C8B-B14F-4D97-AF65-F5344CB8AC3E}">
        <p14:creationId xmlns:p14="http://schemas.microsoft.com/office/powerpoint/2010/main" val="101185999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268210" y="3323048"/>
            <a:ext cx="5541890" cy="3139321"/>
          </a:xfrm>
          <a:prstGeom prst="rect">
            <a:avLst/>
          </a:prstGeom>
        </p:spPr>
        <p:txBody>
          <a:bodyPr wrap="square">
            <a:spAutoFit/>
          </a:bodyPr>
          <a:lstStyle/>
          <a:p>
            <a:pPr marL="285750" indent="-285750" algn="just">
              <a:buFont typeface="Arial" panose="020B0604020202020204" pitchFamily="34" charset="0"/>
              <a:buChar char="•"/>
            </a:pPr>
            <a:r>
              <a:rPr lang="es-MX" dirty="0">
                <a:solidFill>
                  <a:srgbClr val="C00000"/>
                </a:solidFill>
                <a:latin typeface="Century Gothic" panose="020B0502020202020204" pitchFamily="34" charset="0"/>
              </a:rPr>
              <a:t>Proporcionan datos para áreas pequeñas</a:t>
            </a:r>
          </a:p>
          <a:p>
            <a:pPr marL="285750" indent="-285750" algn="just">
              <a:buFont typeface="Arial" panose="020B0604020202020204" pitchFamily="34" charset="0"/>
              <a:buChar char="•"/>
            </a:pPr>
            <a:r>
              <a:rPr lang="es-MX" dirty="0">
                <a:solidFill>
                  <a:srgbClr val="C00000"/>
                </a:solidFill>
                <a:latin typeface="Century Gothic" panose="020B0502020202020204" pitchFamily="34" charset="0"/>
              </a:rPr>
              <a:t>El sesgo de cobertura puede evaluarse más fácilmente</a:t>
            </a:r>
          </a:p>
          <a:p>
            <a:pPr marL="285750" indent="-285750" algn="just">
              <a:buFont typeface="Arial" panose="020B0604020202020204" pitchFamily="34" charset="0"/>
              <a:buChar char="•"/>
            </a:pPr>
            <a:r>
              <a:rPr lang="es-MX" dirty="0">
                <a:solidFill>
                  <a:srgbClr val="C00000"/>
                </a:solidFill>
                <a:latin typeface="Century Gothic" panose="020B0502020202020204" pitchFamily="34" charset="0"/>
              </a:rPr>
              <a:t>No se requieren muestristas</a:t>
            </a:r>
          </a:p>
          <a:p>
            <a:pPr marL="285750" indent="-285750" algn="just">
              <a:buFont typeface="Arial" panose="020B0604020202020204" pitchFamily="34" charset="0"/>
              <a:buChar char="•"/>
            </a:pPr>
            <a:r>
              <a:rPr lang="es-MX" dirty="0">
                <a:solidFill>
                  <a:srgbClr val="C00000"/>
                </a:solidFill>
                <a:latin typeface="Century Gothic" panose="020B0502020202020204" pitchFamily="34" charset="0"/>
              </a:rPr>
              <a:t>Los productos censales son importantes:</a:t>
            </a:r>
          </a:p>
          <a:p>
            <a:pPr lvl="1" algn="just"/>
            <a:r>
              <a:rPr lang="es-MX" dirty="0">
                <a:solidFill>
                  <a:srgbClr val="C00000"/>
                </a:solidFill>
                <a:latin typeface="Century Gothic" panose="020B0502020202020204" pitchFamily="34" charset="0"/>
              </a:rPr>
              <a:t>–Marco muestral de viviendas</a:t>
            </a:r>
          </a:p>
          <a:p>
            <a:pPr lvl="1" algn="just"/>
            <a:r>
              <a:rPr lang="es-MX" dirty="0">
                <a:solidFill>
                  <a:srgbClr val="C00000"/>
                </a:solidFill>
                <a:latin typeface="Century Gothic" panose="020B0502020202020204" pitchFamily="34" charset="0"/>
              </a:rPr>
              <a:t>–Proyecciones de población </a:t>
            </a:r>
          </a:p>
          <a:p>
            <a:pPr lvl="1" algn="just"/>
            <a:r>
              <a:rPr lang="es-MX" dirty="0">
                <a:solidFill>
                  <a:srgbClr val="C00000"/>
                </a:solidFill>
                <a:latin typeface="Century Gothic" panose="020B0502020202020204" pitchFamily="34" charset="0"/>
              </a:rPr>
              <a:t>–Mapas de pobreza </a:t>
            </a:r>
          </a:p>
          <a:p>
            <a:pPr lvl="1" algn="just"/>
            <a:r>
              <a:rPr lang="es-MX" dirty="0">
                <a:solidFill>
                  <a:srgbClr val="C00000"/>
                </a:solidFill>
                <a:latin typeface="Century Gothic" panose="020B0502020202020204" pitchFamily="34" charset="0"/>
              </a:rPr>
              <a:t>–Migración interna e inmigración </a:t>
            </a:r>
          </a:p>
          <a:p>
            <a:pPr lvl="1" algn="just"/>
            <a:r>
              <a:rPr lang="es-MX" dirty="0">
                <a:solidFill>
                  <a:srgbClr val="C00000"/>
                </a:solidFill>
                <a:latin typeface="Century Gothic" panose="020B0502020202020204" pitchFamily="34" charset="0"/>
              </a:rPr>
              <a:t>–Crecimiento urbano </a:t>
            </a:r>
          </a:p>
          <a:p>
            <a:pPr lvl="1" algn="just"/>
            <a:r>
              <a:rPr lang="es-MX" dirty="0">
                <a:solidFill>
                  <a:srgbClr val="C00000"/>
                </a:solidFill>
                <a:latin typeface="Century Gothic" panose="020B0502020202020204" pitchFamily="34" charset="0"/>
              </a:rPr>
              <a:t>–Etc.</a:t>
            </a:r>
          </a:p>
        </p:txBody>
      </p:sp>
      <p:sp>
        <p:nvSpPr>
          <p:cNvPr id="9" name="Rectángulo 8"/>
          <p:cNvSpPr/>
          <p:nvPr/>
        </p:nvSpPr>
        <p:spPr>
          <a:xfrm>
            <a:off x="2138873" y="2452564"/>
            <a:ext cx="3958046" cy="783772"/>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Encuesta</a:t>
            </a:r>
            <a:endParaRPr lang="es-CR" sz="4400" dirty="0"/>
          </a:p>
        </p:txBody>
      </p:sp>
      <p:sp>
        <p:nvSpPr>
          <p:cNvPr id="10" name="Rectángulo 9"/>
          <p:cNvSpPr/>
          <p:nvPr/>
        </p:nvSpPr>
        <p:spPr>
          <a:xfrm>
            <a:off x="6093653" y="2451272"/>
            <a:ext cx="3958046" cy="783772"/>
          </a:xfrm>
          <a:prstGeom prst="rect">
            <a:avLst/>
          </a:prstGeom>
          <a:solidFill>
            <a:srgbClr val="EA5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Censo</a:t>
            </a:r>
            <a:endParaRPr lang="es-CR" sz="4400" dirty="0"/>
          </a:p>
        </p:txBody>
      </p:sp>
      <p:sp>
        <p:nvSpPr>
          <p:cNvPr id="12" name="Triángulo isósceles 11"/>
          <p:cNvSpPr/>
          <p:nvPr/>
        </p:nvSpPr>
        <p:spPr>
          <a:xfrm rot="16200000">
            <a:off x="1649017" y="2612678"/>
            <a:ext cx="548640" cy="431075"/>
          </a:xfrm>
          <a:prstGeom prst="triangle">
            <a:avLst/>
          </a:prstGeom>
          <a:solidFill>
            <a:srgbClr val="499B43"/>
          </a:solidFill>
          <a:ln>
            <a:solidFill>
              <a:srgbClr val="499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14" name="Conector recto 13"/>
          <p:cNvCxnSpPr/>
          <p:nvPr/>
        </p:nvCxnSpPr>
        <p:spPr>
          <a:xfrm>
            <a:off x="6093653" y="3235044"/>
            <a:ext cx="0" cy="1425007"/>
          </a:xfrm>
          <a:prstGeom prst="line">
            <a:avLst/>
          </a:prstGeom>
        </p:spPr>
        <p:style>
          <a:lnRef idx="1">
            <a:schemeClr val="accent2"/>
          </a:lnRef>
          <a:fillRef idx="0">
            <a:schemeClr val="accent2"/>
          </a:fillRef>
          <a:effectRef idx="0">
            <a:schemeClr val="accent2"/>
          </a:effectRef>
          <a:fontRef idx="minor">
            <a:schemeClr val="tx1"/>
          </a:fontRef>
        </p:style>
      </p:cxnSp>
      <p:sp>
        <p:nvSpPr>
          <p:cNvPr id="16" name="Elipse 15"/>
          <p:cNvSpPr/>
          <p:nvPr/>
        </p:nvSpPr>
        <p:spPr>
          <a:xfrm>
            <a:off x="5480787" y="2314700"/>
            <a:ext cx="1212670" cy="10205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latin typeface="Century Gothic" panose="020B0502020202020204" pitchFamily="34" charset="0"/>
              </a:rPr>
              <a:t>VRS</a:t>
            </a:r>
            <a:endParaRPr lang="es-CR" sz="2800" dirty="0">
              <a:latin typeface="Century Gothic" panose="020B0502020202020204" pitchFamily="34" charset="0"/>
            </a:endParaRPr>
          </a:p>
        </p:txBody>
      </p:sp>
      <p:sp>
        <p:nvSpPr>
          <p:cNvPr id="22" name="Elipse 21"/>
          <p:cNvSpPr/>
          <p:nvPr/>
        </p:nvSpPr>
        <p:spPr>
          <a:xfrm>
            <a:off x="5583659" y="2376331"/>
            <a:ext cx="1011282" cy="87177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sz="2800" dirty="0">
              <a:latin typeface="Century Gothic" panose="020B0502020202020204" pitchFamily="34" charset="0"/>
            </a:endParaRPr>
          </a:p>
        </p:txBody>
      </p:sp>
      <p:sp>
        <p:nvSpPr>
          <p:cNvPr id="26" name="Triángulo isósceles 25"/>
          <p:cNvSpPr/>
          <p:nvPr/>
        </p:nvSpPr>
        <p:spPr>
          <a:xfrm rot="5400000">
            <a:off x="9992916" y="2627621"/>
            <a:ext cx="548640" cy="4310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4170" y="1418519"/>
            <a:ext cx="356429" cy="356429"/>
          </a:xfrm>
          <a:prstGeom prst="rect">
            <a:avLst/>
          </a:prstGeom>
        </p:spPr>
      </p:pic>
      <p:pic>
        <p:nvPicPr>
          <p:cNvPr id="42" name="Imagen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3955" y="1423678"/>
            <a:ext cx="356429" cy="356429"/>
          </a:xfrm>
          <a:prstGeom prst="rect">
            <a:avLst/>
          </a:prstGeom>
        </p:spPr>
      </p:pic>
      <p:pic>
        <p:nvPicPr>
          <p:cNvPr id="44" name="Imagen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8996" y="1417849"/>
            <a:ext cx="356429" cy="356429"/>
          </a:xfrm>
          <a:prstGeom prst="rect">
            <a:avLst/>
          </a:prstGeom>
        </p:spPr>
      </p:pic>
      <p:pic>
        <p:nvPicPr>
          <p:cNvPr id="45" name="Imagen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3202" y="1418957"/>
            <a:ext cx="356429" cy="356429"/>
          </a:xfrm>
          <a:prstGeom prst="rect">
            <a:avLst/>
          </a:prstGeom>
        </p:spPr>
      </p:pic>
      <p:pic>
        <p:nvPicPr>
          <p:cNvPr id="53" name="Imagen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7063" y="1891304"/>
            <a:ext cx="356429" cy="356429"/>
          </a:xfrm>
          <a:prstGeom prst="rect">
            <a:avLst/>
          </a:prstGeom>
        </p:spPr>
      </p:pic>
      <p:pic>
        <p:nvPicPr>
          <p:cNvPr id="54" name="Imagen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3850" y="1894337"/>
            <a:ext cx="356429" cy="356429"/>
          </a:xfrm>
          <a:prstGeom prst="rect">
            <a:avLst/>
          </a:prstGeom>
        </p:spPr>
      </p:pic>
      <p:pic>
        <p:nvPicPr>
          <p:cNvPr id="55" name="Imagen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4580" y="1896522"/>
            <a:ext cx="356429" cy="356429"/>
          </a:xfrm>
          <a:prstGeom prst="rect">
            <a:avLst/>
          </a:prstGeom>
        </p:spPr>
      </p:pic>
      <p:pic>
        <p:nvPicPr>
          <p:cNvPr id="56" name="Imagen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8189" y="1891302"/>
            <a:ext cx="356429" cy="356429"/>
          </a:xfrm>
          <a:prstGeom prst="rect">
            <a:avLst/>
          </a:prstGeom>
        </p:spPr>
      </p:pic>
      <p:pic>
        <p:nvPicPr>
          <p:cNvPr id="60" name="Imagen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1772" y="1400045"/>
            <a:ext cx="375341" cy="375341"/>
          </a:xfrm>
          <a:prstGeom prst="rect">
            <a:avLst/>
          </a:prstGeom>
        </p:spPr>
      </p:pic>
      <p:pic>
        <p:nvPicPr>
          <p:cNvPr id="62" name="Imagen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310" y="1881847"/>
            <a:ext cx="375341" cy="375341"/>
          </a:xfrm>
          <a:prstGeom prst="rect">
            <a:avLst/>
          </a:prstGeom>
        </p:spPr>
      </p:pic>
      <p:pic>
        <p:nvPicPr>
          <p:cNvPr id="64" name="Imagen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9561" y="1882287"/>
            <a:ext cx="375341" cy="375341"/>
          </a:xfrm>
          <a:prstGeom prst="rect">
            <a:avLst/>
          </a:prstGeom>
        </p:spPr>
      </p:pic>
      <p:pic>
        <p:nvPicPr>
          <p:cNvPr id="65" name="Imagen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3075" y="1398110"/>
            <a:ext cx="375341" cy="375341"/>
          </a:xfrm>
          <a:prstGeom prst="rect">
            <a:avLst/>
          </a:prstGeom>
        </p:spPr>
      </p:pic>
      <p:sp>
        <p:nvSpPr>
          <p:cNvPr id="80" name="Rectángulo 79"/>
          <p:cNvSpPr/>
          <p:nvPr/>
        </p:nvSpPr>
        <p:spPr>
          <a:xfrm>
            <a:off x="2181370" y="3258990"/>
            <a:ext cx="3660866" cy="1477328"/>
          </a:xfrm>
          <a:prstGeom prst="rect">
            <a:avLst/>
          </a:prstGeom>
        </p:spPr>
        <p:txBody>
          <a:bodyPr wrap="square">
            <a:spAutoFit/>
          </a:bodyPr>
          <a:lstStyle/>
          <a:p>
            <a:pPr marL="285750" indent="-285750" algn="just">
              <a:buFont typeface="Arial" panose="020B0604020202020204" pitchFamily="34" charset="0"/>
              <a:buChar char="•"/>
              <a:defRPr/>
            </a:pPr>
            <a:r>
              <a:rPr lang="es-MX" dirty="0">
                <a:solidFill>
                  <a:srgbClr val="499B43"/>
                </a:solidFill>
                <a:latin typeface="Century Gothic" panose="020B0502020202020204" pitchFamily="34" charset="0"/>
              </a:rPr>
              <a:t>Costo</a:t>
            </a:r>
          </a:p>
          <a:p>
            <a:pPr marL="285750" indent="-285750" algn="just">
              <a:buFont typeface="Arial" panose="020B0604020202020204" pitchFamily="34" charset="0"/>
              <a:buChar char="•"/>
              <a:defRPr/>
            </a:pPr>
            <a:r>
              <a:rPr lang="es-MX" dirty="0">
                <a:solidFill>
                  <a:srgbClr val="499B43"/>
                </a:solidFill>
                <a:latin typeface="Century Gothic" panose="020B0502020202020204" pitchFamily="34" charset="0"/>
              </a:rPr>
              <a:t>Rapidez</a:t>
            </a:r>
          </a:p>
          <a:p>
            <a:pPr marL="285750" indent="-285750" algn="just">
              <a:buFont typeface="Arial" panose="020B0604020202020204" pitchFamily="34" charset="0"/>
              <a:buChar char="•"/>
              <a:defRPr/>
            </a:pPr>
            <a:r>
              <a:rPr lang="es-MX" dirty="0">
                <a:solidFill>
                  <a:srgbClr val="499B43"/>
                </a:solidFill>
                <a:latin typeface="Century Gothic" panose="020B0502020202020204" pitchFamily="34" charset="0"/>
              </a:rPr>
              <a:t>Más posibilidades de análisis</a:t>
            </a:r>
          </a:p>
          <a:p>
            <a:pPr marL="285750" indent="-285750" algn="just">
              <a:buFont typeface="Arial" panose="020B0604020202020204" pitchFamily="34" charset="0"/>
              <a:buChar char="•"/>
              <a:defRPr/>
            </a:pPr>
            <a:r>
              <a:rPr lang="es-MX" dirty="0">
                <a:solidFill>
                  <a:srgbClr val="499B43"/>
                </a:solidFill>
                <a:latin typeface="Century Gothic" panose="020B0502020202020204" pitchFamily="34" charset="0"/>
              </a:rPr>
              <a:t>Mayor exactitud</a:t>
            </a:r>
          </a:p>
          <a:p>
            <a:pPr marL="285750" indent="-285750" algn="just">
              <a:buFont typeface="Arial" panose="020B0604020202020204" pitchFamily="34" charset="0"/>
              <a:buChar char="•"/>
              <a:defRPr/>
            </a:pPr>
            <a:r>
              <a:rPr lang="es-MX" dirty="0">
                <a:solidFill>
                  <a:srgbClr val="499B43"/>
                </a:solidFill>
                <a:latin typeface="Century Gothic" panose="020B0502020202020204" pitchFamily="34" charset="0"/>
              </a:rPr>
              <a:t>Menor volumen de trabajo</a:t>
            </a:r>
            <a:endParaRPr lang="es-CR" dirty="0">
              <a:solidFill>
                <a:srgbClr val="499B43"/>
              </a:solidFill>
            </a:endParaRPr>
          </a:p>
        </p:txBody>
      </p:sp>
      <p:pic>
        <p:nvPicPr>
          <p:cNvPr id="52" name="Imagen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573" y="1456486"/>
            <a:ext cx="344723" cy="344723"/>
          </a:xfrm>
          <a:prstGeom prst="rect">
            <a:avLst/>
          </a:prstGeom>
        </p:spPr>
      </p:pic>
      <p:pic>
        <p:nvPicPr>
          <p:cNvPr id="58" name="Imagen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4391" y="1443423"/>
            <a:ext cx="344723" cy="344723"/>
          </a:xfrm>
          <a:prstGeom prst="rect">
            <a:avLst/>
          </a:prstGeom>
        </p:spPr>
      </p:pic>
      <p:pic>
        <p:nvPicPr>
          <p:cNvPr id="59" name="Imagen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9209" y="1443423"/>
            <a:ext cx="344723" cy="344723"/>
          </a:xfrm>
          <a:prstGeom prst="rect">
            <a:avLst/>
          </a:prstGeom>
        </p:spPr>
      </p:pic>
      <p:pic>
        <p:nvPicPr>
          <p:cNvPr id="61" name="Imagen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2942" y="1443104"/>
            <a:ext cx="344723" cy="344723"/>
          </a:xfrm>
          <a:prstGeom prst="rect">
            <a:avLst/>
          </a:prstGeom>
        </p:spPr>
      </p:pic>
      <p:pic>
        <p:nvPicPr>
          <p:cNvPr id="63" name="Imagen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254" y="1442785"/>
            <a:ext cx="344723" cy="344723"/>
          </a:xfrm>
          <a:prstGeom prst="rect">
            <a:avLst/>
          </a:prstGeom>
        </p:spPr>
      </p:pic>
      <p:pic>
        <p:nvPicPr>
          <p:cNvPr id="70" name="Imagen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445" y="1452168"/>
            <a:ext cx="344723" cy="344723"/>
          </a:xfrm>
          <a:prstGeom prst="rect">
            <a:avLst/>
          </a:prstGeom>
        </p:spPr>
      </p:pic>
      <p:pic>
        <p:nvPicPr>
          <p:cNvPr id="71" name="Imagen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573" y="1880328"/>
            <a:ext cx="344723" cy="344723"/>
          </a:xfrm>
          <a:prstGeom prst="rect">
            <a:avLst/>
          </a:prstGeom>
        </p:spPr>
      </p:pic>
      <p:pic>
        <p:nvPicPr>
          <p:cNvPr id="81" name="Imagen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4391" y="1867265"/>
            <a:ext cx="344723" cy="344723"/>
          </a:xfrm>
          <a:prstGeom prst="rect">
            <a:avLst/>
          </a:prstGeom>
        </p:spPr>
      </p:pic>
      <p:pic>
        <p:nvPicPr>
          <p:cNvPr id="82" name="Imagen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9209" y="1867265"/>
            <a:ext cx="344723" cy="344723"/>
          </a:xfrm>
          <a:prstGeom prst="rect">
            <a:avLst/>
          </a:prstGeom>
        </p:spPr>
      </p:pic>
      <p:pic>
        <p:nvPicPr>
          <p:cNvPr id="83" name="Imagen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2942" y="1866946"/>
            <a:ext cx="344723" cy="344723"/>
          </a:xfrm>
          <a:prstGeom prst="rect">
            <a:avLst/>
          </a:prstGeom>
        </p:spPr>
      </p:pic>
      <p:pic>
        <p:nvPicPr>
          <p:cNvPr id="84" name="Imagen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254" y="1866627"/>
            <a:ext cx="344723" cy="344723"/>
          </a:xfrm>
          <a:prstGeom prst="rect">
            <a:avLst/>
          </a:prstGeom>
        </p:spPr>
      </p:pic>
      <p:pic>
        <p:nvPicPr>
          <p:cNvPr id="85" name="Imagen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445" y="1876010"/>
            <a:ext cx="344723" cy="344723"/>
          </a:xfrm>
          <a:prstGeom prst="rect">
            <a:avLst/>
          </a:prstGeom>
        </p:spPr>
      </p:pic>
      <p:sp>
        <p:nvSpPr>
          <p:cNvPr id="36" name="Título 1">
            <a:extLst>
              <a:ext uri="{FF2B5EF4-FFF2-40B4-BE49-F238E27FC236}">
                <a16:creationId xmlns:a16="http://schemas.microsoft.com/office/drawing/2014/main" id="{9BA4B62B-6EBE-4E56-A474-0ADC14AD287C}"/>
              </a:ext>
            </a:extLst>
          </p:cNvPr>
          <p:cNvSpPr>
            <a:spLocks noGrp="1"/>
          </p:cNvSpPr>
          <p:nvPr>
            <p:ph type="title"/>
          </p:nvPr>
        </p:nvSpPr>
        <p:spPr>
          <a:xfrm>
            <a:off x="318083" y="105067"/>
            <a:ext cx="11543950" cy="884834"/>
          </a:xfrm>
        </p:spPr>
        <p:txBody>
          <a:bodyPr/>
          <a:lstStyle/>
          <a:p>
            <a:pPr algn="ctr"/>
            <a:r>
              <a:rPr lang="es-CR" dirty="0"/>
              <a:t>Recordatorio…</a:t>
            </a:r>
            <a:endParaRPr lang="en-US" dirty="0"/>
          </a:p>
        </p:txBody>
      </p:sp>
    </p:spTree>
    <p:extLst>
      <p:ext uri="{BB962C8B-B14F-4D97-AF65-F5344CB8AC3E}">
        <p14:creationId xmlns:p14="http://schemas.microsoft.com/office/powerpoint/2010/main" val="224682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500"/>
                                        <p:tgtEl>
                                          <p:spTgt spid="59"/>
                                        </p:tgtEl>
                                      </p:cBhvr>
                                    </p:animEffect>
                                  </p:childTnLst>
                                </p:cTn>
                              </p:par>
                              <p:par>
                                <p:cTn id="81" presetID="10"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par>
                                <p:cTn id="90" presetID="10" presetClass="entr" presetSubtype="0" fill="hold"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par>
                                <p:cTn id="96" presetID="10" presetClass="entr" presetSubtype="0" fill="hold"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fade">
                                      <p:cBhvr>
                                        <p:cTn id="98" dur="500"/>
                                        <p:tgtEl>
                                          <p:spTgt spid="82"/>
                                        </p:tgtEl>
                                      </p:cBhvr>
                                    </p:animEffect>
                                  </p:childTnLst>
                                </p:cTn>
                              </p:par>
                              <p:par>
                                <p:cTn id="99" presetID="10" presetClass="entr" presetSubtype="0" fill="hold"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fade">
                                      <p:cBhvr>
                                        <p:cTn id="101" dur="500"/>
                                        <p:tgtEl>
                                          <p:spTgt spid="83"/>
                                        </p:tgtEl>
                                      </p:cBhvr>
                                    </p:animEffect>
                                  </p:childTnLst>
                                </p:cTn>
                              </p:par>
                              <p:par>
                                <p:cTn id="102" presetID="10" presetClass="entr" presetSubtype="0" fill="hold"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2" grpId="0" animBg="1"/>
      <p:bldP spid="16" grpId="0" animBg="1"/>
      <p:bldP spid="22" grpId="0" animBg="1"/>
      <p:bldP spid="26" grpId="0" animBg="1"/>
      <p:bldP spid="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E905D21-43C6-466E-9FCC-89ED476F9F51}"/>
              </a:ext>
            </a:extLst>
          </p:cNvPr>
          <p:cNvSpPr>
            <a:spLocks noGrp="1"/>
          </p:cNvSpPr>
          <p:nvPr>
            <p:ph idx="1"/>
          </p:nvPr>
        </p:nvSpPr>
        <p:spPr/>
        <p:txBody>
          <a:bodyPr/>
          <a:lstStyle/>
          <a:p>
            <a:endParaRPr lang="en-US"/>
          </a:p>
        </p:txBody>
      </p:sp>
      <p:sp>
        <p:nvSpPr>
          <p:cNvPr id="4" name="Rectángulo 3">
            <a:extLst>
              <a:ext uri="{FF2B5EF4-FFF2-40B4-BE49-F238E27FC236}">
                <a16:creationId xmlns:a16="http://schemas.microsoft.com/office/drawing/2014/main" id="{B42B7784-18C4-46B1-B85B-751F22CE87B8}"/>
              </a:ext>
            </a:extLst>
          </p:cNvPr>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a:t>        </a:t>
            </a:r>
            <a:r>
              <a:rPr lang="es-CR" sz="2000" dirty="0">
                <a:latin typeface="Book Antiqua" panose="02040602050305030304" pitchFamily="18" charset="0"/>
              </a:rPr>
              <a:t>¿</a:t>
            </a:r>
            <a:r>
              <a:rPr lang="es-CR" sz="2400" dirty="0">
                <a:latin typeface="Century Gothic" panose="020B0502020202020204" pitchFamily="34" charset="0"/>
              </a:rPr>
              <a:t>CÓMO HACÍAMOS PARA AMINORAR O CALCUAR EL ERROR DE MUESTREO</a:t>
            </a:r>
            <a:r>
              <a:rPr lang="es-CR" sz="2000" dirty="0">
                <a:latin typeface="Book Antiqua" panose="02040602050305030304" pitchFamily="18" charset="0"/>
              </a:rPr>
              <a:t>?</a:t>
            </a:r>
          </a:p>
        </p:txBody>
      </p:sp>
      <p:pic>
        <p:nvPicPr>
          <p:cNvPr id="5122" name="Picture 2" descr="Resultado de imagen para Question">
            <a:extLst>
              <a:ext uri="{FF2B5EF4-FFF2-40B4-BE49-F238E27FC236}">
                <a16:creationId xmlns:a16="http://schemas.microsoft.com/office/drawing/2014/main" id="{ADB1AC7C-7CF2-4539-8ABC-FDBF5841B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2" y="1266738"/>
            <a:ext cx="12038202" cy="55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50679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Tree>
    <p:extLst>
      <p:ext uri="{BB962C8B-B14F-4D97-AF65-F5344CB8AC3E}">
        <p14:creationId xmlns:p14="http://schemas.microsoft.com/office/powerpoint/2010/main" val="38868662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de flecha 10"/>
          <p:cNvCxnSpPr/>
          <p:nvPr/>
        </p:nvCxnSpPr>
        <p:spPr>
          <a:xfrm>
            <a:off x="2529840" y="2442754"/>
            <a:ext cx="1524000" cy="0"/>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4525297" y="3805294"/>
            <a:ext cx="4526280" cy="1732571"/>
          </a:xfrm>
        </p:spPr>
        <p:txBody>
          <a:bodyPr>
            <a:normAutofit/>
          </a:bodyPr>
          <a:lstStyle/>
          <a:p>
            <a:r>
              <a:rPr lang="es-ES" sz="2400" b="1" dirty="0">
                <a:solidFill>
                  <a:srgbClr val="C00000"/>
                </a:solidFill>
                <a:latin typeface="Century Gothic" panose="020B0502020202020204" pitchFamily="34" charset="0"/>
                <a:ea typeface="+mn-ea"/>
                <a:cs typeface="+mn-cs"/>
              </a:rPr>
              <a:t>Tipos de muestreo</a:t>
            </a:r>
            <a:br>
              <a:rPr lang="es-ES" sz="2400" b="1" dirty="0">
                <a:solidFill>
                  <a:srgbClr val="C00000"/>
                </a:solidFill>
                <a:latin typeface="Century Gothic" panose="020B0502020202020204" pitchFamily="34" charset="0"/>
                <a:ea typeface="+mn-ea"/>
                <a:cs typeface="+mn-cs"/>
              </a:rPr>
            </a:br>
            <a:br>
              <a:rPr lang="es-ES" sz="2000" b="1" dirty="0">
                <a:solidFill>
                  <a:srgbClr val="C00000"/>
                </a:solidFill>
                <a:latin typeface="Century Gothic" panose="020B0502020202020204" pitchFamily="34" charset="0"/>
                <a:ea typeface="+mn-ea"/>
                <a:cs typeface="+mn-cs"/>
              </a:rPr>
            </a:br>
            <a:r>
              <a:rPr lang="es-ES" sz="2800" dirty="0">
                <a:solidFill>
                  <a:schemeClr val="accent2">
                    <a:lumMod val="60000"/>
                    <a:lumOff val="40000"/>
                  </a:schemeClr>
                </a:solidFill>
                <a:latin typeface="Century Gothic" panose="020B0502020202020204" pitchFamily="34" charset="0"/>
                <a:ea typeface="+mn-ea"/>
                <a:cs typeface="+mn-cs"/>
              </a:rPr>
              <a:t>- Probabilístico</a:t>
            </a:r>
            <a:br>
              <a:rPr lang="es-ES" sz="2800" dirty="0">
                <a:solidFill>
                  <a:schemeClr val="accent2">
                    <a:lumMod val="60000"/>
                    <a:lumOff val="40000"/>
                  </a:schemeClr>
                </a:solidFill>
                <a:latin typeface="Century Gothic" panose="020B0502020202020204" pitchFamily="34" charset="0"/>
                <a:ea typeface="+mn-ea"/>
                <a:cs typeface="+mn-cs"/>
              </a:rPr>
            </a:br>
            <a:r>
              <a:rPr lang="es-ES" sz="2800" dirty="0">
                <a:solidFill>
                  <a:schemeClr val="accent2">
                    <a:lumMod val="60000"/>
                    <a:lumOff val="40000"/>
                  </a:schemeClr>
                </a:solidFill>
                <a:latin typeface="Century Gothic" panose="020B0502020202020204" pitchFamily="34" charset="0"/>
                <a:ea typeface="+mn-ea"/>
                <a:cs typeface="+mn-cs"/>
              </a:rPr>
              <a:t>- No probabilístico</a:t>
            </a:r>
            <a:endParaRPr lang="es-CR" sz="2800" dirty="0">
              <a:solidFill>
                <a:schemeClr val="accent2">
                  <a:lumMod val="60000"/>
                  <a:lumOff val="40000"/>
                </a:schemeClr>
              </a:solidFill>
              <a:latin typeface="Century Gothic" panose="020B0502020202020204" pitchFamily="34" charset="0"/>
              <a:ea typeface="+mn-ea"/>
              <a:cs typeface="+mn-cs"/>
            </a:endParaRPr>
          </a:p>
        </p:txBody>
      </p:sp>
      <p:sp>
        <p:nvSpPr>
          <p:cNvPr id="3" name="Marcador de contenido 2"/>
          <p:cNvSpPr>
            <a:spLocks noGrp="1"/>
          </p:cNvSpPr>
          <p:nvPr>
            <p:ph idx="1"/>
          </p:nvPr>
        </p:nvSpPr>
        <p:spPr>
          <a:xfrm>
            <a:off x="4206240" y="2294119"/>
            <a:ext cx="7147560" cy="788716"/>
          </a:xfrm>
        </p:spPr>
        <p:txBody>
          <a:bodyPr>
            <a:normAutofit fontScale="77500" lnSpcReduction="20000"/>
          </a:bodyPr>
          <a:lstStyle/>
          <a:p>
            <a:pPr marL="0" indent="0" algn="just">
              <a:buNone/>
            </a:pPr>
            <a:r>
              <a:rPr lang="es-MX" sz="3600" dirty="0">
                <a:solidFill>
                  <a:srgbClr val="ED7D31"/>
                </a:solidFill>
                <a:latin typeface="Century Gothic" panose="020B0502020202020204" pitchFamily="34" charset="0"/>
              </a:rPr>
              <a:t>Hacer inferencias</a:t>
            </a:r>
          </a:p>
          <a:p>
            <a:pPr marL="0" indent="0" algn="just">
              <a:buNone/>
            </a:pPr>
            <a:r>
              <a:rPr lang="es-MX" sz="2400" dirty="0">
                <a:solidFill>
                  <a:schemeClr val="tx1">
                    <a:lumMod val="65000"/>
                    <a:lumOff val="35000"/>
                  </a:schemeClr>
                </a:solidFill>
                <a:latin typeface="Century Gothic" panose="020B0502020202020204" pitchFamily="34" charset="0"/>
              </a:rPr>
              <a:t>Por lo que se requieren elementos típicos de la población </a:t>
            </a:r>
          </a:p>
          <a:p>
            <a:endParaRPr lang="es-CR"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latin typeface="Century Gothic "/>
              </a:rPr>
              <a:t>      </a:t>
            </a:r>
            <a:r>
              <a:rPr lang="es-CR" sz="2400" dirty="0">
                <a:latin typeface="Century Gothic" panose="020B0502020202020204" pitchFamily="34" charset="0"/>
              </a:rPr>
              <a:t>OBJETIVO DEL MUESTREO</a:t>
            </a:r>
          </a:p>
        </p:txBody>
      </p:sp>
      <p:sp>
        <p:nvSpPr>
          <p:cNvPr id="5" name="Elipse 4"/>
          <p:cNvSpPr/>
          <p:nvPr/>
        </p:nvSpPr>
        <p:spPr>
          <a:xfrm>
            <a:off x="956348" y="1583274"/>
            <a:ext cx="2320252" cy="1718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latin typeface="Century Gothic "/>
              </a:rPr>
              <a:t>Objetivo</a:t>
            </a:r>
            <a:endParaRPr lang="es-MX" sz="2400" dirty="0">
              <a:solidFill>
                <a:schemeClr val="bg1"/>
              </a:solidFill>
              <a:latin typeface="Century Gothic "/>
            </a:endParaRPr>
          </a:p>
        </p:txBody>
      </p:sp>
      <p:cxnSp>
        <p:nvCxnSpPr>
          <p:cNvPr id="14" name="Conector recto 13"/>
          <p:cNvCxnSpPr/>
          <p:nvPr/>
        </p:nvCxnSpPr>
        <p:spPr>
          <a:xfrm>
            <a:off x="4424516" y="3082835"/>
            <a:ext cx="0" cy="10909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4380272" y="4041058"/>
            <a:ext cx="100781" cy="13273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19806289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a:t>
            </a:r>
            <a:r>
              <a:rPr lang="es-CR" sz="2400" b="1" u="sng" dirty="0">
                <a:latin typeface="Century Gothic" panose="020B0502020202020204" pitchFamily="34" charset="0"/>
              </a:rPr>
              <a:t>NO</a:t>
            </a:r>
            <a:r>
              <a:rPr lang="es-CR" sz="2400" dirty="0">
                <a:latin typeface="Century Gothic" panose="020B0502020202020204" pitchFamily="34" charset="0"/>
              </a:rPr>
              <a:t> PROBABILISTICO</a:t>
            </a:r>
          </a:p>
        </p:txBody>
      </p:sp>
      <p:sp>
        <p:nvSpPr>
          <p:cNvPr id="7" name="Rectángulo 6"/>
          <p:cNvSpPr/>
          <p:nvPr/>
        </p:nvSpPr>
        <p:spPr>
          <a:xfrm>
            <a:off x="873548" y="2642422"/>
            <a:ext cx="4760335" cy="1938992"/>
          </a:xfrm>
          <a:prstGeom prst="rect">
            <a:avLst/>
          </a:prstGeom>
        </p:spPr>
        <p:txBody>
          <a:bodyPr wrap="square">
            <a:spAutoFit/>
          </a:bodyPr>
          <a:lstStyle/>
          <a:p>
            <a:pPr algn="just"/>
            <a:r>
              <a:rPr lang="es-CR" sz="2000" dirty="0">
                <a:solidFill>
                  <a:schemeClr val="tx1">
                    <a:lumMod val="75000"/>
                    <a:lumOff val="25000"/>
                  </a:schemeClr>
                </a:solidFill>
                <a:latin typeface="Century Gothic" panose="020B0502020202020204" pitchFamily="34" charset="0"/>
              </a:rPr>
              <a:t>No se efectúa bajo normas probabilísticas de selección, durante sus procesos intervienen opiniones y criterios personales del investigador o no existe norma bien definida o validada. </a:t>
            </a:r>
          </a:p>
        </p:txBody>
      </p:sp>
      <p:sp>
        <p:nvSpPr>
          <p:cNvPr id="8" name="CuadroTexto 7"/>
          <p:cNvSpPr txBox="1"/>
          <p:nvPr/>
        </p:nvSpPr>
        <p:spPr>
          <a:xfrm>
            <a:off x="6145527" y="2100916"/>
            <a:ext cx="796052" cy="369332"/>
          </a:xfrm>
          <a:prstGeom prst="rect">
            <a:avLst/>
          </a:prstGeom>
          <a:noFill/>
        </p:spPr>
        <p:txBody>
          <a:bodyPr wrap="none" rtlCol="0">
            <a:spAutoFit/>
          </a:bodyPr>
          <a:lstStyle/>
          <a:p>
            <a:r>
              <a:rPr lang="es-ES" b="1" dirty="0">
                <a:solidFill>
                  <a:srgbClr val="C00000"/>
                </a:solidFill>
                <a:latin typeface="Century Gothic "/>
              </a:rPr>
              <a:t>Tipos</a:t>
            </a:r>
            <a:endParaRPr lang="es-CR" b="1" dirty="0">
              <a:solidFill>
                <a:srgbClr val="C00000"/>
              </a:solidFill>
              <a:latin typeface="Century Gothic "/>
            </a:endParaRPr>
          </a:p>
        </p:txBody>
      </p:sp>
      <p:sp>
        <p:nvSpPr>
          <p:cNvPr id="9" name="Rectángulo 8"/>
          <p:cNvSpPr/>
          <p:nvPr/>
        </p:nvSpPr>
        <p:spPr>
          <a:xfrm>
            <a:off x="6941581" y="2642422"/>
            <a:ext cx="4753889" cy="461665"/>
          </a:xfrm>
          <a:prstGeom prst="rect">
            <a:avLst/>
          </a:prstGeom>
          <a:solidFill>
            <a:srgbClr val="C00000"/>
          </a:solidFill>
        </p:spPr>
        <p:txBody>
          <a:bodyPr wrap="square">
            <a:spAutoFit/>
          </a:bodyPr>
          <a:lstStyle/>
          <a:p>
            <a:r>
              <a:rPr lang="es-MX" sz="2400" dirty="0">
                <a:solidFill>
                  <a:schemeClr val="bg1"/>
                </a:solidFill>
              </a:rPr>
              <a:t>Muestreo por cuotas</a:t>
            </a:r>
          </a:p>
        </p:txBody>
      </p:sp>
      <p:sp>
        <p:nvSpPr>
          <p:cNvPr id="10" name="Rectángulo 9"/>
          <p:cNvSpPr/>
          <p:nvPr/>
        </p:nvSpPr>
        <p:spPr>
          <a:xfrm>
            <a:off x="6941582" y="3169750"/>
            <a:ext cx="4753889" cy="461665"/>
          </a:xfrm>
          <a:prstGeom prst="rect">
            <a:avLst/>
          </a:prstGeom>
          <a:solidFill>
            <a:srgbClr val="C00000">
              <a:alpha val="67000"/>
            </a:srgbClr>
          </a:solidFill>
        </p:spPr>
        <p:txBody>
          <a:bodyPr wrap="square">
            <a:spAutoFit/>
          </a:bodyPr>
          <a:lstStyle/>
          <a:p>
            <a:r>
              <a:rPr lang="es-MX" sz="2400" dirty="0">
                <a:solidFill>
                  <a:schemeClr val="bg1"/>
                </a:solidFill>
              </a:rPr>
              <a:t>Muestreo intencional o conveniencia</a:t>
            </a:r>
          </a:p>
        </p:txBody>
      </p:sp>
      <p:sp>
        <p:nvSpPr>
          <p:cNvPr id="11" name="Rectángulo 10"/>
          <p:cNvSpPr/>
          <p:nvPr/>
        </p:nvSpPr>
        <p:spPr>
          <a:xfrm>
            <a:off x="6941580" y="3699747"/>
            <a:ext cx="4753890" cy="461665"/>
          </a:xfrm>
          <a:prstGeom prst="rect">
            <a:avLst/>
          </a:prstGeom>
          <a:solidFill>
            <a:srgbClr val="C00000">
              <a:alpha val="46000"/>
            </a:srgbClr>
          </a:solidFill>
        </p:spPr>
        <p:txBody>
          <a:bodyPr wrap="square">
            <a:spAutoFit/>
          </a:bodyPr>
          <a:lstStyle/>
          <a:p>
            <a:r>
              <a:rPr lang="es-MX" sz="2400" dirty="0">
                <a:solidFill>
                  <a:schemeClr val="bg1"/>
                </a:solidFill>
              </a:rPr>
              <a:t>Bola de Nieve</a:t>
            </a:r>
          </a:p>
        </p:txBody>
      </p:sp>
      <p:sp>
        <p:nvSpPr>
          <p:cNvPr id="12" name="Rectángulo 11"/>
          <p:cNvSpPr/>
          <p:nvPr/>
        </p:nvSpPr>
        <p:spPr>
          <a:xfrm>
            <a:off x="6941579" y="4227075"/>
            <a:ext cx="4753891" cy="461665"/>
          </a:xfrm>
          <a:prstGeom prst="rect">
            <a:avLst/>
          </a:prstGeom>
          <a:solidFill>
            <a:srgbClr val="C00000">
              <a:alpha val="34000"/>
            </a:srgbClr>
          </a:solidFill>
        </p:spPr>
        <p:txBody>
          <a:bodyPr wrap="square">
            <a:spAutoFit/>
          </a:bodyPr>
          <a:lstStyle/>
          <a:p>
            <a:r>
              <a:rPr lang="es-MX" sz="2400" dirty="0">
                <a:solidFill>
                  <a:schemeClr val="bg1"/>
                </a:solidFill>
              </a:rPr>
              <a:t>Muestreo Discrecional</a:t>
            </a:r>
          </a:p>
        </p:txBody>
      </p:sp>
      <p:cxnSp>
        <p:nvCxnSpPr>
          <p:cNvPr id="13" name="Conector recto 12"/>
          <p:cNvCxnSpPr/>
          <p:nvPr/>
        </p:nvCxnSpPr>
        <p:spPr>
          <a:xfrm>
            <a:off x="6508955" y="2642422"/>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73549" y="1904562"/>
            <a:ext cx="2680542" cy="523220"/>
          </a:xfrm>
          <a:prstGeom prst="rect">
            <a:avLst/>
          </a:prstGeom>
          <a:noFill/>
        </p:spPr>
        <p:txBody>
          <a:bodyPr wrap="none" rtlCol="0">
            <a:spAutoFit/>
          </a:bodyPr>
          <a:lstStyle/>
          <a:p>
            <a:r>
              <a:rPr lang="es-ES" sz="2800" b="1" dirty="0">
                <a:solidFill>
                  <a:srgbClr val="559374"/>
                </a:solidFill>
                <a:latin typeface="Century Gothic "/>
              </a:rPr>
              <a:t>Procedimiento</a:t>
            </a:r>
            <a:endParaRPr lang="es-CR" sz="2800" b="1" dirty="0">
              <a:solidFill>
                <a:srgbClr val="559374"/>
              </a:solidFill>
              <a:latin typeface="Century Gothic "/>
            </a:endParaRPr>
          </a:p>
        </p:txBody>
      </p:sp>
    </p:spTree>
    <p:extLst>
      <p:ext uri="{BB962C8B-B14F-4D97-AF65-F5344CB8AC3E}">
        <p14:creationId xmlns:p14="http://schemas.microsoft.com/office/powerpoint/2010/main" val="307630235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a:t>
            </a:r>
            <a:r>
              <a:rPr lang="es-CR" sz="2400" b="1" u="sng" dirty="0">
                <a:latin typeface="Century Gothic" panose="020B0502020202020204" pitchFamily="34" charset="0"/>
              </a:rPr>
              <a:t>NO</a:t>
            </a:r>
            <a:r>
              <a:rPr lang="es-CR" sz="2400" dirty="0">
                <a:latin typeface="Century Gothic" panose="020B0502020202020204" pitchFamily="34" charset="0"/>
              </a:rPr>
              <a:t> PROBABILISTICO</a:t>
            </a:r>
          </a:p>
        </p:txBody>
      </p:sp>
      <p:sp>
        <p:nvSpPr>
          <p:cNvPr id="9" name="Rectángulo 8"/>
          <p:cNvSpPr/>
          <p:nvPr/>
        </p:nvSpPr>
        <p:spPr>
          <a:xfrm>
            <a:off x="0" y="1148739"/>
            <a:ext cx="3144982" cy="1200329"/>
          </a:xfrm>
          <a:prstGeom prst="rect">
            <a:avLst/>
          </a:prstGeom>
          <a:solidFill>
            <a:srgbClr val="C00000"/>
          </a:solidFill>
        </p:spPr>
        <p:txBody>
          <a:bodyPr wrap="square">
            <a:spAutoFit/>
          </a:bodyPr>
          <a:lstStyle/>
          <a:p>
            <a:r>
              <a:rPr lang="es-MX" sz="2400" dirty="0">
                <a:solidFill>
                  <a:schemeClr val="bg1"/>
                </a:solidFill>
              </a:rPr>
              <a:t>   </a:t>
            </a:r>
          </a:p>
          <a:p>
            <a:pPr algn="ctr"/>
            <a:r>
              <a:rPr lang="es-MX" sz="2400" dirty="0">
                <a:solidFill>
                  <a:schemeClr val="bg1"/>
                </a:solidFill>
              </a:rPr>
              <a:t>Muestreo por cuotas</a:t>
            </a:r>
          </a:p>
          <a:p>
            <a:endParaRPr lang="es-MX" sz="2400" dirty="0">
              <a:solidFill>
                <a:schemeClr val="bg1"/>
              </a:solidFill>
            </a:endParaRPr>
          </a:p>
        </p:txBody>
      </p:sp>
      <p:sp>
        <p:nvSpPr>
          <p:cNvPr id="2" name="Rectángulo 1"/>
          <p:cNvSpPr/>
          <p:nvPr/>
        </p:nvSpPr>
        <p:spPr>
          <a:xfrm>
            <a:off x="318651" y="2541282"/>
            <a:ext cx="2479964" cy="2585323"/>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Hay un buen conocimiento de los estratos de la población y/o de los individuos más representativos o adecuados para los fines de la investigación. </a:t>
            </a:r>
          </a:p>
          <a:p>
            <a:pPr algn="just"/>
            <a:endParaRPr lang="es-CR" dirty="0">
              <a:solidFill>
                <a:schemeClr val="tx1">
                  <a:lumMod val="65000"/>
                  <a:lumOff val="35000"/>
                </a:schemeClr>
              </a:solidFill>
              <a:latin typeface="Century Gothic" panose="020B0502020202020204" pitchFamily="34" charset="0"/>
            </a:endParaRPr>
          </a:p>
        </p:txBody>
      </p:sp>
      <p:cxnSp>
        <p:nvCxnSpPr>
          <p:cNvPr id="14" name="Conector recto 13"/>
          <p:cNvCxnSpPr/>
          <p:nvPr/>
        </p:nvCxnSpPr>
        <p:spPr>
          <a:xfrm>
            <a:off x="3144982" y="1162594"/>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2" y="1156558"/>
            <a:ext cx="3144982" cy="1200329"/>
          </a:xfrm>
          <a:prstGeom prst="rect">
            <a:avLst/>
          </a:prstGeom>
          <a:solidFill>
            <a:srgbClr val="C00000">
              <a:alpha val="67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intencional o conveniencia</a:t>
            </a:r>
          </a:p>
        </p:txBody>
      </p:sp>
      <p:sp>
        <p:nvSpPr>
          <p:cNvPr id="16" name="Rectángulo 15"/>
          <p:cNvSpPr/>
          <p:nvPr/>
        </p:nvSpPr>
        <p:spPr>
          <a:xfrm>
            <a:off x="3352801" y="2516378"/>
            <a:ext cx="2743199" cy="156966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Pretende seleccionar unidades de análisis que cumplen los requisitos de la población objeto de estudio.</a:t>
            </a:r>
          </a:p>
          <a:p>
            <a:pPr algn="just"/>
            <a:endParaRPr lang="es-CR" sz="1600" dirty="0">
              <a:solidFill>
                <a:schemeClr val="tx1">
                  <a:lumMod val="65000"/>
                  <a:lumOff val="35000"/>
                </a:schemeClr>
              </a:solidFill>
              <a:latin typeface="Century Gothic" panose="020B0502020202020204" pitchFamily="34" charset="0"/>
            </a:endParaRPr>
          </a:p>
        </p:txBody>
      </p:sp>
      <p:cxnSp>
        <p:nvCxnSpPr>
          <p:cNvPr id="17" name="Conector recto 16"/>
          <p:cNvCxnSpPr/>
          <p:nvPr/>
        </p:nvCxnSpPr>
        <p:spPr>
          <a:xfrm>
            <a:off x="6289964" y="1162594"/>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9282545" y="1148739"/>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289963" y="1152588"/>
            <a:ext cx="2992582" cy="1200329"/>
          </a:xfrm>
          <a:prstGeom prst="rect">
            <a:avLst/>
          </a:prstGeom>
          <a:solidFill>
            <a:srgbClr val="C00000">
              <a:alpha val="46000"/>
            </a:srgbClr>
          </a:solidFill>
        </p:spPr>
        <p:txBody>
          <a:bodyPr wrap="square">
            <a:spAutoFit/>
          </a:bodyPr>
          <a:lstStyle/>
          <a:p>
            <a:r>
              <a:rPr lang="es-MX" sz="2400" dirty="0">
                <a:solidFill>
                  <a:schemeClr val="bg1"/>
                </a:solidFill>
              </a:rPr>
              <a:t>      </a:t>
            </a:r>
          </a:p>
          <a:p>
            <a:pPr algn="ctr"/>
            <a:r>
              <a:rPr lang="es-MX" sz="2400" dirty="0">
                <a:solidFill>
                  <a:schemeClr val="bg1"/>
                </a:solidFill>
              </a:rPr>
              <a:t>Bola de Nieve</a:t>
            </a:r>
          </a:p>
          <a:p>
            <a:endParaRPr lang="es-MX" sz="2400" dirty="0">
              <a:solidFill>
                <a:schemeClr val="bg1"/>
              </a:solidFill>
            </a:endParaRPr>
          </a:p>
        </p:txBody>
      </p:sp>
      <p:sp>
        <p:nvSpPr>
          <p:cNvPr id="21" name="Rectángulo 20"/>
          <p:cNvSpPr/>
          <p:nvPr/>
        </p:nvSpPr>
        <p:spPr>
          <a:xfrm>
            <a:off x="6483929" y="2541282"/>
            <a:ext cx="2590798" cy="353943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reúnen los datos de los pocos miembros de la población objetivo que se puedan localizar y se les pide información necesaria para ubicar a otros miembros que conozcan de esa población.</a:t>
            </a:r>
          </a:p>
          <a:p>
            <a:pPr algn="just"/>
            <a:endParaRPr lang="es-ES" sz="1600" dirty="0">
              <a:solidFill>
                <a:schemeClr val="tx1">
                  <a:lumMod val="65000"/>
                  <a:lumOff val="35000"/>
                </a:schemeClr>
              </a:solidFill>
              <a:latin typeface="Century Gothic" panose="020B0502020202020204" pitchFamily="34" charset="0"/>
            </a:endParaRPr>
          </a:p>
          <a:p>
            <a:pPr algn="just"/>
            <a:r>
              <a:rPr lang="es-ES" sz="1600" dirty="0">
                <a:solidFill>
                  <a:schemeClr val="tx1">
                    <a:lumMod val="65000"/>
                    <a:lumOff val="35000"/>
                  </a:schemeClr>
                </a:solidFill>
                <a:latin typeface="Century Gothic" panose="020B0502020202020204" pitchFamily="34" charset="0"/>
              </a:rPr>
              <a:t>* Poblaciones difíciles de muestrear</a:t>
            </a:r>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22" name="Rectángulo 21"/>
          <p:cNvSpPr/>
          <p:nvPr/>
        </p:nvSpPr>
        <p:spPr>
          <a:xfrm>
            <a:off x="9282544" y="1152588"/>
            <a:ext cx="2909456" cy="1200329"/>
          </a:xfrm>
          <a:prstGeom prst="rect">
            <a:avLst/>
          </a:prstGeom>
          <a:solidFill>
            <a:srgbClr val="C00000">
              <a:alpha val="34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Discrecional</a:t>
            </a:r>
          </a:p>
        </p:txBody>
      </p:sp>
      <p:sp>
        <p:nvSpPr>
          <p:cNvPr id="23" name="Rectángulo 22"/>
          <p:cNvSpPr/>
          <p:nvPr/>
        </p:nvSpPr>
        <p:spPr>
          <a:xfrm>
            <a:off x="9656621" y="2543949"/>
            <a:ext cx="2410686" cy="1569660"/>
          </a:xfrm>
          <a:prstGeom prst="rect">
            <a:avLst/>
          </a:prstGeom>
        </p:spPr>
        <p:txBody>
          <a:bodyPr wrap="square">
            <a:spAutoFit/>
          </a:bodyPr>
          <a:lstStyle/>
          <a:p>
            <a:r>
              <a:rPr lang="es-CR" sz="1600" dirty="0">
                <a:solidFill>
                  <a:schemeClr val="tx1">
                    <a:lumMod val="65000"/>
                    <a:lumOff val="35000"/>
                  </a:schemeClr>
                </a:solidFill>
                <a:latin typeface="Century Gothic" panose="020B0502020202020204" pitchFamily="34" charset="0"/>
              </a:rPr>
              <a:t>A criterio del investigador los elementos son elegidos sobre lo que él cree que pueden aportar al estudio.</a:t>
            </a:r>
          </a:p>
        </p:txBody>
      </p:sp>
      <p:sp>
        <p:nvSpPr>
          <p:cNvPr id="24" name="Rectángulo 23"/>
          <p:cNvSpPr/>
          <p:nvPr/>
        </p:nvSpPr>
        <p:spPr>
          <a:xfrm>
            <a:off x="332509" y="6253035"/>
            <a:ext cx="6844144" cy="338554"/>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 Preferible usarlas en estudios exploratorios y pruebas pilotos.</a:t>
            </a:r>
          </a:p>
        </p:txBody>
      </p:sp>
    </p:spTree>
    <p:extLst>
      <p:ext uri="{BB962C8B-B14F-4D97-AF65-F5344CB8AC3E}">
        <p14:creationId xmlns:p14="http://schemas.microsoft.com/office/powerpoint/2010/main" val="400360699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2" name="Rectángulo 1"/>
          <p:cNvSpPr/>
          <p:nvPr/>
        </p:nvSpPr>
        <p:spPr>
          <a:xfrm>
            <a:off x="593901" y="2558926"/>
            <a:ext cx="5084227" cy="2246769"/>
          </a:xfrm>
          <a:prstGeom prst="rect">
            <a:avLst/>
          </a:prstGeom>
        </p:spPr>
        <p:txBody>
          <a:bodyPr wrap="square">
            <a:spAutoFit/>
          </a:bodyPr>
          <a:lstStyle/>
          <a:p>
            <a:pPr algn="just"/>
            <a:r>
              <a:rPr lang="es-MX" sz="2000" dirty="0">
                <a:solidFill>
                  <a:schemeClr val="tx1">
                    <a:lumMod val="75000"/>
                    <a:lumOff val="25000"/>
                  </a:schemeClr>
                </a:solidFill>
                <a:latin typeface="Century Gothic" panose="020B0502020202020204" pitchFamily="34" charset="0"/>
              </a:rPr>
              <a:t>Se seleccionan muestras probabilísticas en el que cada elemento N tiene una probabilidad conocida y no nula de ser seleccionado y esa probabilidad se obtiene mediante una operación mecánica de aleatorización</a:t>
            </a:r>
          </a:p>
          <a:p>
            <a:endParaRPr lang="es-MX" sz="2000" dirty="0">
              <a:solidFill>
                <a:schemeClr val="tx1">
                  <a:lumMod val="75000"/>
                  <a:lumOff val="25000"/>
                </a:schemeClr>
              </a:solidFill>
              <a:latin typeface="Century Gothic" panose="020B0502020202020204" pitchFamily="34" charset="0"/>
            </a:endParaRPr>
          </a:p>
        </p:txBody>
      </p:sp>
      <p:sp>
        <p:nvSpPr>
          <p:cNvPr id="3" name="Rectángulo 2"/>
          <p:cNvSpPr/>
          <p:nvPr/>
        </p:nvSpPr>
        <p:spPr>
          <a:xfrm>
            <a:off x="6253315" y="2527995"/>
            <a:ext cx="5515897" cy="1938992"/>
          </a:xfrm>
          <a:prstGeom prst="rect">
            <a:avLst/>
          </a:prstGeom>
        </p:spPr>
        <p:txBody>
          <a:bodyPr wrap="square">
            <a:spAutoFit/>
          </a:bodyPr>
          <a:lstStyle/>
          <a:p>
            <a:pPr algn="just"/>
            <a:r>
              <a:rPr lang="es-MX" sz="2000" b="1" dirty="0">
                <a:solidFill>
                  <a:schemeClr val="tx1">
                    <a:lumMod val="75000"/>
                    <a:lumOff val="25000"/>
                  </a:schemeClr>
                </a:solidFill>
                <a:latin typeface="Century Gothic" panose="020B0502020202020204" pitchFamily="34" charset="0"/>
              </a:rPr>
              <a:t>Son medibles, </a:t>
            </a:r>
            <a:r>
              <a:rPr lang="es-MX" sz="2000" dirty="0">
                <a:solidFill>
                  <a:schemeClr val="tx1">
                    <a:lumMod val="75000"/>
                    <a:lumOff val="25000"/>
                  </a:schemeClr>
                </a:solidFill>
                <a:latin typeface="Century Gothic" panose="020B0502020202020204" pitchFamily="34" charset="0"/>
              </a:rPr>
              <a:t>las inferencias estadísticas a valores poblacionales pueden basarse en medidas de variabilidad, generalmente por los errores estándar calculados con base en la muestra </a:t>
            </a:r>
          </a:p>
          <a:p>
            <a:pPr algn="just"/>
            <a:endParaRPr lang="es-MX" sz="2000" dirty="0">
              <a:solidFill>
                <a:schemeClr val="tx1">
                  <a:lumMod val="75000"/>
                  <a:lumOff val="25000"/>
                </a:schemeClr>
              </a:solidFill>
              <a:latin typeface="Century Gothic" panose="020B0502020202020204" pitchFamily="34" charset="0"/>
            </a:endParaRPr>
          </a:p>
        </p:txBody>
      </p:sp>
      <p:sp>
        <p:nvSpPr>
          <p:cNvPr id="5" name="CuadroTexto 4"/>
          <p:cNvSpPr txBox="1"/>
          <p:nvPr/>
        </p:nvSpPr>
        <p:spPr>
          <a:xfrm>
            <a:off x="6253315" y="2189594"/>
            <a:ext cx="1313180" cy="369332"/>
          </a:xfrm>
          <a:prstGeom prst="rect">
            <a:avLst/>
          </a:prstGeom>
          <a:noFill/>
        </p:spPr>
        <p:txBody>
          <a:bodyPr wrap="none" rtlCol="0">
            <a:spAutoFit/>
          </a:bodyPr>
          <a:lstStyle/>
          <a:p>
            <a:r>
              <a:rPr lang="es-ES" b="1" dirty="0">
                <a:solidFill>
                  <a:srgbClr val="C00000"/>
                </a:solidFill>
                <a:latin typeface="Century Gothic "/>
              </a:rPr>
              <a:t>Propiedad</a:t>
            </a:r>
            <a:endParaRPr lang="es-CR" b="1" dirty="0">
              <a:solidFill>
                <a:srgbClr val="C00000"/>
              </a:solidFill>
              <a:latin typeface="Century Gothic "/>
            </a:endParaRPr>
          </a:p>
        </p:txBody>
      </p:sp>
      <p:sp>
        <p:nvSpPr>
          <p:cNvPr id="6" name="Rectángulo 5"/>
          <p:cNvSpPr/>
          <p:nvPr/>
        </p:nvSpPr>
        <p:spPr>
          <a:xfrm>
            <a:off x="6253315" y="5020915"/>
            <a:ext cx="5383162" cy="646331"/>
          </a:xfrm>
          <a:prstGeom prst="rect">
            <a:avLst/>
          </a:prstGeom>
        </p:spPr>
        <p:txBody>
          <a:bodyPr wrap="square">
            <a:spAutoFit/>
          </a:bodyPr>
          <a:lstStyle/>
          <a:p>
            <a:pPr algn="just"/>
            <a:r>
              <a:rPr lang="es-MX" dirty="0">
                <a:solidFill>
                  <a:schemeClr val="tx1">
                    <a:lumMod val="75000"/>
                    <a:lumOff val="25000"/>
                  </a:schemeClr>
                </a:solidFill>
                <a:latin typeface="Century Gothic" panose="020B0502020202020204" pitchFamily="34" charset="0"/>
              </a:rPr>
              <a:t>Resultado en diseños prácticos, económicos y precisos.</a:t>
            </a:r>
          </a:p>
        </p:txBody>
      </p:sp>
      <p:sp>
        <p:nvSpPr>
          <p:cNvPr id="7" name="CuadroTexto 6"/>
          <p:cNvSpPr txBox="1"/>
          <p:nvPr/>
        </p:nvSpPr>
        <p:spPr>
          <a:xfrm>
            <a:off x="6253315" y="4602645"/>
            <a:ext cx="2146742" cy="369332"/>
          </a:xfrm>
          <a:prstGeom prst="rect">
            <a:avLst/>
          </a:prstGeom>
          <a:noFill/>
        </p:spPr>
        <p:txBody>
          <a:bodyPr wrap="none" rtlCol="0">
            <a:spAutoFit/>
          </a:bodyPr>
          <a:lstStyle/>
          <a:p>
            <a:r>
              <a:rPr lang="es-ES" b="1" dirty="0">
                <a:solidFill>
                  <a:srgbClr val="C00000"/>
                </a:solidFill>
                <a:latin typeface="Century Gothic "/>
              </a:rPr>
              <a:t>Una de las metas</a:t>
            </a:r>
            <a:endParaRPr lang="es-CR" b="1" dirty="0">
              <a:solidFill>
                <a:srgbClr val="C00000"/>
              </a:solidFill>
              <a:latin typeface="Century Gothic "/>
            </a:endParaRPr>
          </a:p>
        </p:txBody>
      </p:sp>
      <p:sp>
        <p:nvSpPr>
          <p:cNvPr id="8" name="CuadroTexto 7"/>
          <p:cNvSpPr txBox="1"/>
          <p:nvPr/>
        </p:nvSpPr>
        <p:spPr>
          <a:xfrm>
            <a:off x="593901" y="1927984"/>
            <a:ext cx="2680542" cy="523220"/>
          </a:xfrm>
          <a:prstGeom prst="rect">
            <a:avLst/>
          </a:prstGeom>
          <a:noFill/>
        </p:spPr>
        <p:txBody>
          <a:bodyPr wrap="none" rtlCol="0">
            <a:spAutoFit/>
          </a:bodyPr>
          <a:lstStyle/>
          <a:p>
            <a:r>
              <a:rPr lang="es-ES" sz="2800" b="1" dirty="0">
                <a:solidFill>
                  <a:srgbClr val="559374"/>
                </a:solidFill>
                <a:latin typeface="Century Gothic "/>
              </a:rPr>
              <a:t>Procedimiento</a:t>
            </a:r>
            <a:endParaRPr lang="es-CR" sz="2800" b="1" dirty="0">
              <a:solidFill>
                <a:srgbClr val="559374"/>
              </a:solidFill>
              <a:latin typeface="Century Gothic "/>
            </a:endParaRPr>
          </a:p>
        </p:txBody>
      </p:sp>
    </p:spTree>
    <p:extLst>
      <p:ext uri="{BB962C8B-B14F-4D97-AF65-F5344CB8AC3E}">
        <p14:creationId xmlns:p14="http://schemas.microsoft.com/office/powerpoint/2010/main" val="336421635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248697" y="1815859"/>
            <a:ext cx="5014456" cy="6888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a:solidFill>
                  <a:srgbClr val="C00000"/>
                </a:solidFill>
                <a:latin typeface="Century Gothic "/>
              </a:rPr>
              <a:t>Tipología básica de diseños muestrales probabilísticos</a:t>
            </a:r>
          </a:p>
        </p:txBody>
      </p:sp>
      <p:sp>
        <p:nvSpPr>
          <p:cNvPr id="3" name="Rectángulo 2"/>
          <p:cNvSpPr/>
          <p:nvPr/>
        </p:nvSpPr>
        <p:spPr>
          <a:xfrm>
            <a:off x="1248696" y="2977940"/>
            <a:ext cx="4085303" cy="1938992"/>
          </a:xfrm>
          <a:prstGeom prst="rect">
            <a:avLst/>
          </a:prstGeom>
        </p:spPr>
        <p:txBody>
          <a:bodyPr wrap="square">
            <a:spAutoFit/>
          </a:bodyPr>
          <a:lstStyle/>
          <a:p>
            <a:pPr algn="just"/>
            <a:r>
              <a:rPr lang="es-MX" sz="2400" dirty="0">
                <a:solidFill>
                  <a:schemeClr val="tx1">
                    <a:lumMod val="65000"/>
                    <a:lumOff val="35000"/>
                  </a:schemeClr>
                </a:solidFill>
                <a:latin typeface="Century Gothic" panose="020B0502020202020204" pitchFamily="34" charset="0"/>
              </a:rPr>
              <a:t>El </a:t>
            </a:r>
            <a:r>
              <a:rPr lang="es-MX" sz="2400" b="1" dirty="0">
                <a:solidFill>
                  <a:schemeClr val="tx1">
                    <a:lumMod val="65000"/>
                    <a:lumOff val="35000"/>
                  </a:schemeClr>
                </a:solidFill>
                <a:latin typeface="Century Gothic" panose="020B0502020202020204" pitchFamily="34" charset="0"/>
              </a:rPr>
              <a:t>muestreo de encuestas </a:t>
            </a:r>
            <a:r>
              <a:rPr lang="es-MX" sz="2400" dirty="0">
                <a:solidFill>
                  <a:schemeClr val="tx1">
                    <a:lumMod val="65000"/>
                    <a:lumOff val="35000"/>
                  </a:schemeClr>
                </a:solidFill>
                <a:latin typeface="Century Gothic" panose="020B0502020202020204" pitchFamily="34" charset="0"/>
              </a:rPr>
              <a:t>se ocupa principalmente de modificaciones del muestreo aleatorio simple o del mía</a:t>
            </a:r>
          </a:p>
        </p:txBody>
      </p:sp>
      <p:sp>
        <p:nvSpPr>
          <p:cNvPr id="6" name="Rectángulo 5"/>
          <p:cNvSpPr/>
          <p:nvPr/>
        </p:nvSpPr>
        <p:spPr>
          <a:xfrm>
            <a:off x="6263156" y="3066157"/>
            <a:ext cx="4412814" cy="461665"/>
          </a:xfrm>
          <a:prstGeom prst="rect">
            <a:avLst/>
          </a:prstGeom>
          <a:solidFill>
            <a:srgbClr val="C00000"/>
          </a:solidFill>
        </p:spPr>
        <p:txBody>
          <a:bodyPr wrap="square">
            <a:spAutoFit/>
          </a:bodyPr>
          <a:lstStyle/>
          <a:p>
            <a:r>
              <a:rPr lang="es-MX" sz="2400" dirty="0">
                <a:solidFill>
                  <a:schemeClr val="bg1"/>
                </a:solidFill>
              </a:rPr>
              <a:t>Muestreo Aleatorio Simple (MIA)</a:t>
            </a:r>
          </a:p>
        </p:txBody>
      </p:sp>
      <p:sp>
        <p:nvSpPr>
          <p:cNvPr id="8" name="Rectángulo 7"/>
          <p:cNvSpPr/>
          <p:nvPr/>
        </p:nvSpPr>
        <p:spPr>
          <a:xfrm>
            <a:off x="6263156" y="3593485"/>
            <a:ext cx="4412813" cy="461665"/>
          </a:xfrm>
          <a:prstGeom prst="rect">
            <a:avLst/>
          </a:prstGeom>
          <a:solidFill>
            <a:srgbClr val="C00000">
              <a:alpha val="67000"/>
            </a:srgbClr>
          </a:solidFill>
        </p:spPr>
        <p:txBody>
          <a:bodyPr wrap="square">
            <a:spAutoFit/>
          </a:bodyPr>
          <a:lstStyle/>
          <a:p>
            <a:r>
              <a:rPr lang="es-MX" sz="2400" dirty="0">
                <a:solidFill>
                  <a:schemeClr val="bg1"/>
                </a:solidFill>
              </a:rPr>
              <a:t>Muestreo Sistemático</a:t>
            </a:r>
          </a:p>
        </p:txBody>
      </p:sp>
      <p:sp>
        <p:nvSpPr>
          <p:cNvPr id="9" name="Rectángulo 8"/>
          <p:cNvSpPr/>
          <p:nvPr/>
        </p:nvSpPr>
        <p:spPr>
          <a:xfrm>
            <a:off x="6263154" y="4123482"/>
            <a:ext cx="4412813" cy="461665"/>
          </a:xfrm>
          <a:prstGeom prst="rect">
            <a:avLst/>
          </a:prstGeom>
          <a:solidFill>
            <a:srgbClr val="C00000">
              <a:alpha val="46000"/>
            </a:srgbClr>
          </a:solidFill>
        </p:spPr>
        <p:txBody>
          <a:bodyPr wrap="square">
            <a:spAutoFit/>
          </a:bodyPr>
          <a:lstStyle/>
          <a:p>
            <a:r>
              <a:rPr lang="es-MX" sz="2400" dirty="0">
                <a:solidFill>
                  <a:schemeClr val="bg1"/>
                </a:solidFill>
              </a:rPr>
              <a:t>Muestreo Estratificado</a:t>
            </a:r>
          </a:p>
        </p:txBody>
      </p:sp>
      <p:sp>
        <p:nvSpPr>
          <p:cNvPr id="10" name="Rectángulo 9"/>
          <p:cNvSpPr/>
          <p:nvPr/>
        </p:nvSpPr>
        <p:spPr>
          <a:xfrm>
            <a:off x="6263153" y="4650810"/>
            <a:ext cx="4412813" cy="461665"/>
          </a:xfrm>
          <a:prstGeom prst="rect">
            <a:avLst/>
          </a:prstGeom>
          <a:solidFill>
            <a:srgbClr val="C00000">
              <a:alpha val="34000"/>
            </a:srgbClr>
          </a:solidFill>
        </p:spPr>
        <p:txBody>
          <a:bodyPr wrap="square">
            <a:spAutoFit/>
          </a:bodyPr>
          <a:lstStyle/>
          <a:p>
            <a:r>
              <a:rPr lang="es-MX" sz="2400" dirty="0">
                <a:solidFill>
                  <a:schemeClr val="bg1"/>
                </a:solidFill>
              </a:rPr>
              <a:t>Muestreo Polietápico</a:t>
            </a:r>
          </a:p>
        </p:txBody>
      </p:sp>
      <p:cxnSp>
        <p:nvCxnSpPr>
          <p:cNvPr id="12" name="Conector recto 11"/>
          <p:cNvCxnSpPr/>
          <p:nvPr/>
        </p:nvCxnSpPr>
        <p:spPr>
          <a:xfrm>
            <a:off x="5830529" y="3066157"/>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PROBABILÍSTICO</a:t>
            </a:r>
            <a:endParaRPr lang="es-CR" sz="2400" dirty="0">
              <a:latin typeface="Book Antiqua" panose="02040602050305030304" pitchFamily="18" charset="0"/>
            </a:endParaRPr>
          </a:p>
        </p:txBody>
      </p:sp>
    </p:spTree>
    <p:extLst>
      <p:ext uri="{BB962C8B-B14F-4D97-AF65-F5344CB8AC3E}">
        <p14:creationId xmlns:p14="http://schemas.microsoft.com/office/powerpoint/2010/main" val="76626926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PROBABILISTICO</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472" y="3979572"/>
            <a:ext cx="4100563" cy="2739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andom sample"/>
          <p:cNvPicPr>
            <a:picLocks noChangeAspect="1" noChangeArrowheads="1"/>
          </p:cNvPicPr>
          <p:nvPr/>
        </p:nvPicPr>
        <p:blipFill rotWithShape="1">
          <a:blip r:embed="rId3">
            <a:extLst>
              <a:ext uri="{28A0092B-C50C-407E-A947-70E740481C1C}">
                <a14:useLocalDpi xmlns:a14="http://schemas.microsoft.com/office/drawing/2010/main" val="0"/>
              </a:ext>
            </a:extLst>
          </a:blip>
          <a:srcRect l="5070" t="8716" r="7172" b="11633"/>
          <a:stretch/>
        </p:blipFill>
        <p:spPr bwMode="auto">
          <a:xfrm>
            <a:off x="888644" y="1983346"/>
            <a:ext cx="3342068" cy="15583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ampling stratifi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2" y="4574682"/>
            <a:ext cx="2647951" cy="20383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uestreo sistemati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9278" y="1594162"/>
            <a:ext cx="4524375"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82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PROBABILISTICO</a:t>
            </a:r>
          </a:p>
        </p:txBody>
      </p:sp>
      <p:sp>
        <p:nvSpPr>
          <p:cNvPr id="9" name="Rectángulo 8"/>
          <p:cNvSpPr/>
          <p:nvPr/>
        </p:nvSpPr>
        <p:spPr>
          <a:xfrm>
            <a:off x="0" y="1148739"/>
            <a:ext cx="3144982" cy="1200329"/>
          </a:xfrm>
          <a:prstGeom prst="rect">
            <a:avLst/>
          </a:prstGeom>
          <a:solidFill>
            <a:srgbClr val="C00000"/>
          </a:solidFill>
        </p:spPr>
        <p:txBody>
          <a:bodyPr wrap="square">
            <a:spAutoFit/>
          </a:bodyPr>
          <a:lstStyle/>
          <a:p>
            <a:pPr algn="ctr"/>
            <a:r>
              <a:rPr lang="es-MX" sz="2400" dirty="0">
                <a:solidFill>
                  <a:schemeClr val="bg1"/>
                </a:solidFill>
              </a:rPr>
              <a:t>   </a:t>
            </a:r>
          </a:p>
          <a:p>
            <a:pPr algn="ctr"/>
            <a:r>
              <a:rPr lang="es-MX" sz="2400" dirty="0">
                <a:solidFill>
                  <a:schemeClr val="bg1"/>
                </a:solidFill>
              </a:rPr>
              <a:t>Muestreo Aleatorio Simple (MIA)</a:t>
            </a:r>
          </a:p>
        </p:txBody>
      </p:sp>
      <p:cxnSp>
        <p:nvCxnSpPr>
          <p:cNvPr id="14" name="Conector recto 13"/>
          <p:cNvCxnSpPr/>
          <p:nvPr/>
        </p:nvCxnSpPr>
        <p:spPr>
          <a:xfrm>
            <a:off x="3144982" y="1162594"/>
            <a:ext cx="0"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3" y="1156558"/>
            <a:ext cx="3020292" cy="1200329"/>
          </a:xfrm>
          <a:prstGeom prst="rect">
            <a:avLst/>
          </a:prstGeom>
          <a:solidFill>
            <a:srgbClr val="C00000">
              <a:alpha val="67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Sistemático</a:t>
            </a:r>
          </a:p>
          <a:p>
            <a:pPr algn="ctr"/>
            <a:endParaRPr lang="es-MX" sz="2400" dirty="0">
              <a:solidFill>
                <a:schemeClr val="bg1"/>
              </a:solidFill>
            </a:endParaRPr>
          </a:p>
        </p:txBody>
      </p:sp>
      <p:cxnSp>
        <p:nvCxnSpPr>
          <p:cNvPr id="17" name="Conector recto 16"/>
          <p:cNvCxnSpPr/>
          <p:nvPr/>
        </p:nvCxnSpPr>
        <p:spPr>
          <a:xfrm flipH="1">
            <a:off x="6165274" y="1162594"/>
            <a:ext cx="1361"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H="1">
            <a:off x="9282544" y="1148739"/>
            <a:ext cx="1" cy="5709261"/>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165274" y="1161956"/>
            <a:ext cx="3117271" cy="1200329"/>
          </a:xfrm>
          <a:prstGeom prst="rect">
            <a:avLst/>
          </a:prstGeom>
          <a:solidFill>
            <a:srgbClr val="C00000">
              <a:alpha val="46000"/>
            </a:srgbClr>
          </a:solidFill>
        </p:spPr>
        <p:txBody>
          <a:bodyPr wrap="square">
            <a:spAutoFit/>
          </a:bodyPr>
          <a:lstStyle/>
          <a:p>
            <a:r>
              <a:rPr lang="es-MX" sz="2400" dirty="0">
                <a:solidFill>
                  <a:schemeClr val="bg1"/>
                </a:solidFill>
              </a:rPr>
              <a:t>      </a:t>
            </a:r>
          </a:p>
          <a:p>
            <a:pPr algn="ctr"/>
            <a:r>
              <a:rPr lang="es-MX" sz="2400" dirty="0">
                <a:solidFill>
                  <a:schemeClr val="bg1"/>
                </a:solidFill>
              </a:rPr>
              <a:t>Muestreo Estratificado</a:t>
            </a:r>
          </a:p>
          <a:p>
            <a:pPr algn="ctr"/>
            <a:endParaRPr lang="es-MX" sz="2400" dirty="0">
              <a:solidFill>
                <a:schemeClr val="bg1"/>
              </a:solidFill>
            </a:endParaRPr>
          </a:p>
        </p:txBody>
      </p:sp>
      <p:sp>
        <p:nvSpPr>
          <p:cNvPr id="22" name="Rectángulo 21"/>
          <p:cNvSpPr/>
          <p:nvPr/>
        </p:nvSpPr>
        <p:spPr>
          <a:xfrm>
            <a:off x="9282544" y="1161956"/>
            <a:ext cx="2909456" cy="1200329"/>
          </a:xfrm>
          <a:prstGeom prst="rect">
            <a:avLst/>
          </a:prstGeom>
          <a:solidFill>
            <a:srgbClr val="C00000">
              <a:alpha val="34000"/>
            </a:srgbClr>
          </a:solidFill>
        </p:spPr>
        <p:txBody>
          <a:bodyPr wrap="square">
            <a:spAutoFit/>
          </a:bodyPr>
          <a:lstStyle/>
          <a:p>
            <a:pPr algn="ctr"/>
            <a:endParaRPr lang="es-MX" sz="2400" dirty="0">
              <a:solidFill>
                <a:schemeClr val="bg1"/>
              </a:solidFill>
            </a:endParaRPr>
          </a:p>
          <a:p>
            <a:pPr algn="ctr"/>
            <a:r>
              <a:rPr lang="es-MX" sz="2400" dirty="0">
                <a:solidFill>
                  <a:schemeClr val="bg1"/>
                </a:solidFill>
              </a:rPr>
              <a:t>Muestreo Polietápico</a:t>
            </a:r>
          </a:p>
          <a:p>
            <a:endParaRPr lang="es-MX" sz="2400" dirty="0">
              <a:solidFill>
                <a:schemeClr val="bg1"/>
              </a:solidFill>
            </a:endParaRPr>
          </a:p>
        </p:txBody>
      </p:sp>
      <p:sp>
        <p:nvSpPr>
          <p:cNvPr id="3" name="Rectángulo 2"/>
          <p:cNvSpPr/>
          <p:nvPr/>
        </p:nvSpPr>
        <p:spPr>
          <a:xfrm>
            <a:off x="152402" y="2473070"/>
            <a:ext cx="2867891" cy="2800767"/>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La selección de la muestra se realiza en una sola etapa, directamente y sin reemplazamientos.</a:t>
            </a:r>
          </a:p>
          <a:p>
            <a:pPr algn="just"/>
            <a:endParaRPr lang="es-CR" sz="1600" dirty="0">
              <a:solidFill>
                <a:schemeClr val="tx1">
                  <a:lumMod val="65000"/>
                  <a:lumOff val="35000"/>
                </a:schemeClr>
              </a:solidFill>
              <a:latin typeface="Century Gothic" panose="020B0502020202020204" pitchFamily="34" charset="0"/>
            </a:endParaRPr>
          </a:p>
          <a:p>
            <a:pPr algn="just"/>
            <a:r>
              <a:rPr lang="es-CR" sz="1600" dirty="0">
                <a:solidFill>
                  <a:schemeClr val="tx1">
                    <a:lumMod val="65000"/>
                    <a:lumOff val="35000"/>
                  </a:schemeClr>
                </a:solidFill>
                <a:latin typeface="Century Gothic" panose="020B0502020202020204" pitchFamily="34" charset="0"/>
              </a:rPr>
              <a:t>Aplicable en poblaciones pequeñas y plenamente identificables</a:t>
            </a:r>
          </a:p>
          <a:p>
            <a:pPr algn="just"/>
            <a:endParaRPr lang="es-ES"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7" name="Rectángulo 6"/>
          <p:cNvSpPr/>
          <p:nvPr/>
        </p:nvSpPr>
        <p:spPr>
          <a:xfrm>
            <a:off x="3228395" y="2464197"/>
            <a:ext cx="2853467" cy="2062103"/>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utiliza en muestras ordenadas. </a:t>
            </a:r>
          </a:p>
          <a:p>
            <a:endParaRPr lang="es-CR" sz="1600" dirty="0">
              <a:solidFill>
                <a:schemeClr val="tx1">
                  <a:lumMod val="65000"/>
                  <a:lumOff val="35000"/>
                </a:schemeClr>
              </a:solidFill>
              <a:latin typeface="Century Gothic" panose="020B0502020202020204" pitchFamily="34" charset="0"/>
            </a:endParaRPr>
          </a:p>
          <a:p>
            <a:pPr algn="just"/>
            <a:r>
              <a:rPr lang="es-CR" sz="1600" dirty="0">
                <a:solidFill>
                  <a:schemeClr val="tx1">
                    <a:lumMod val="65000"/>
                    <a:lumOff val="35000"/>
                  </a:schemeClr>
                </a:solidFill>
                <a:latin typeface="Century Gothic" panose="020B0502020202020204" pitchFamily="34" charset="0"/>
              </a:rPr>
              <a:t>Consiste en seleccionar al azar un elemento y a partir de él, incrementando un intervalo fijo, seleccionar toda la muestra.</a:t>
            </a:r>
          </a:p>
        </p:txBody>
      </p:sp>
      <p:sp>
        <p:nvSpPr>
          <p:cNvPr id="8" name="Rectángulo 7"/>
          <p:cNvSpPr/>
          <p:nvPr/>
        </p:nvSpPr>
        <p:spPr>
          <a:xfrm>
            <a:off x="6373091" y="2473070"/>
            <a:ext cx="2784764" cy="1815882"/>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dividen los elementos del universo en grupos (estratos), donde el conjunto de los grupos forman la totalidad del universo. </a:t>
            </a:r>
          </a:p>
          <a:p>
            <a:pPr algn="just"/>
            <a:endParaRPr lang="es-CR" sz="1600" dirty="0">
              <a:solidFill>
                <a:schemeClr val="tx1">
                  <a:lumMod val="65000"/>
                  <a:lumOff val="35000"/>
                </a:schemeClr>
              </a:solidFill>
              <a:latin typeface="Century Gothic" panose="020B0502020202020204" pitchFamily="34" charset="0"/>
            </a:endParaRPr>
          </a:p>
        </p:txBody>
      </p:sp>
      <p:sp>
        <p:nvSpPr>
          <p:cNvPr id="13" name="Rectángulo 12"/>
          <p:cNvSpPr/>
          <p:nvPr/>
        </p:nvSpPr>
        <p:spPr>
          <a:xfrm>
            <a:off x="9483832" y="2464197"/>
            <a:ext cx="2506881" cy="1569660"/>
          </a:xfrm>
          <a:prstGeom prst="rect">
            <a:avLst/>
          </a:prstGeom>
        </p:spPr>
        <p:txBody>
          <a:bodyPr wrap="square">
            <a:spAutoFit/>
          </a:bodyPr>
          <a:lstStyle/>
          <a:p>
            <a:pPr algn="just"/>
            <a:r>
              <a:rPr lang="es-ES" sz="1600" dirty="0">
                <a:solidFill>
                  <a:schemeClr val="tx1">
                    <a:lumMod val="65000"/>
                    <a:lumOff val="35000"/>
                  </a:schemeClr>
                </a:solidFill>
                <a:latin typeface="Century Gothic" panose="020B0502020202020204" pitchFamily="34" charset="0"/>
              </a:rPr>
              <a:t>El muestreo se realiza en varias etapas y en cada una de ellas es posible utilizar el mismo o distinto tipo de muestreo.</a:t>
            </a:r>
            <a:endParaRPr lang="es-CR" sz="1600" dirty="0">
              <a:solidFill>
                <a:schemeClr val="tx1">
                  <a:lumMod val="65000"/>
                  <a:lumOff val="35000"/>
                </a:schemeClr>
              </a:solidFill>
              <a:latin typeface="Century Gothic" panose="020B0502020202020204" pitchFamily="34" charset="0"/>
            </a:endParaRP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616" y="4854709"/>
            <a:ext cx="356429" cy="356429"/>
          </a:xfrm>
          <a:prstGeom prst="rect">
            <a:avLst/>
          </a:prstGeom>
        </p:spPr>
      </p:pic>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01" y="4859868"/>
            <a:ext cx="356429" cy="356429"/>
          </a:xfrm>
          <a:prstGeom prst="rect">
            <a:avLst/>
          </a:prstGeom>
        </p:spPr>
      </p:pic>
      <p:pic>
        <p:nvPicPr>
          <p:cNvPr id="21" name="Imagen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442" y="4854039"/>
            <a:ext cx="356429" cy="356429"/>
          </a:xfrm>
          <a:prstGeom prst="rect">
            <a:avLst/>
          </a:prstGeom>
        </p:spPr>
      </p:pic>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648" y="4855147"/>
            <a:ext cx="356429" cy="356429"/>
          </a:xfrm>
          <a:prstGeom prst="rect">
            <a:avLst/>
          </a:prstGeom>
        </p:spPr>
      </p:pic>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509" y="5327494"/>
            <a:ext cx="356429" cy="356429"/>
          </a:xfrm>
          <a:prstGeom prst="rect">
            <a:avLst/>
          </a:prstGeom>
        </p:spPr>
      </p:pic>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96" y="5330527"/>
            <a:ext cx="356429" cy="356429"/>
          </a:xfrm>
          <a:prstGeom prst="rect">
            <a:avLst/>
          </a:prstGeom>
        </p:spPr>
      </p:pic>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026" y="5332712"/>
            <a:ext cx="356429" cy="356429"/>
          </a:xfrm>
          <a:prstGeom prst="rect">
            <a:avLst/>
          </a:prstGeom>
        </p:spPr>
      </p:pic>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5635" y="5327492"/>
            <a:ext cx="356429" cy="356429"/>
          </a:xfrm>
          <a:prstGeom prst="rect">
            <a:avLst/>
          </a:prstGeom>
        </p:spPr>
      </p:pic>
      <p:pic>
        <p:nvPicPr>
          <p:cNvPr id="28" name="Imagen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9218" y="4836235"/>
            <a:ext cx="375341" cy="375341"/>
          </a:xfrm>
          <a:prstGeom prst="rect">
            <a:avLst/>
          </a:prstGeom>
        </p:spPr>
      </p:pic>
      <p:pic>
        <p:nvPicPr>
          <p:cNvPr id="29" name="Imagen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6756" y="5318037"/>
            <a:ext cx="375341" cy="375341"/>
          </a:xfrm>
          <a:prstGeom prst="rect">
            <a:avLst/>
          </a:prstGeom>
        </p:spPr>
      </p:pic>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007" y="5318477"/>
            <a:ext cx="375341" cy="375341"/>
          </a:xfrm>
          <a:prstGeom prst="rect">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21" y="4834300"/>
            <a:ext cx="375341" cy="375341"/>
          </a:xfrm>
          <a:prstGeom prst="rect">
            <a:avLst/>
          </a:prstGeom>
        </p:spPr>
      </p:pic>
      <p:pic>
        <p:nvPicPr>
          <p:cNvPr id="32" name="Imagen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123" y="4829960"/>
            <a:ext cx="356429" cy="356429"/>
          </a:xfrm>
          <a:prstGeom prst="rect">
            <a:avLst/>
          </a:prstGeom>
        </p:spPr>
      </p:pic>
      <p:pic>
        <p:nvPicPr>
          <p:cNvPr id="33" name="Imagen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575" y="6261082"/>
            <a:ext cx="356429" cy="356429"/>
          </a:xfrm>
          <a:prstGeom prst="rect">
            <a:avLst/>
          </a:prstGeom>
        </p:spPr>
      </p:pic>
      <p:pic>
        <p:nvPicPr>
          <p:cNvPr id="34" name="Imagen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170" y="5299169"/>
            <a:ext cx="356429" cy="356429"/>
          </a:xfrm>
          <a:prstGeom prst="rect">
            <a:avLst/>
          </a:prstGeom>
        </p:spPr>
      </p:pic>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3671" y="5797247"/>
            <a:ext cx="356429" cy="356429"/>
          </a:xfrm>
          <a:prstGeom prst="rect">
            <a:avLst/>
          </a:prstGeom>
        </p:spPr>
      </p:pic>
      <p:pic>
        <p:nvPicPr>
          <p:cNvPr id="36" name="Imagen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947" y="5288569"/>
            <a:ext cx="356429" cy="356429"/>
          </a:xfrm>
          <a:prstGeom prst="rect">
            <a:avLst/>
          </a:prstGeom>
        </p:spPr>
      </p:pic>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242" y="4782179"/>
            <a:ext cx="356429" cy="356429"/>
          </a:xfrm>
          <a:prstGeom prst="rect">
            <a:avLst/>
          </a:prstGeom>
        </p:spPr>
      </p:pic>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926" y="5797247"/>
            <a:ext cx="356429" cy="356429"/>
          </a:xfrm>
          <a:prstGeom prst="rect">
            <a:avLst/>
          </a:prstGeom>
        </p:spPr>
      </p:pic>
      <p:pic>
        <p:nvPicPr>
          <p:cNvPr id="39" name="Imagen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2469" y="6295325"/>
            <a:ext cx="356429" cy="356429"/>
          </a:xfrm>
          <a:prstGeom prst="rect">
            <a:avLst/>
          </a:prstGeom>
        </p:spPr>
      </p:pic>
      <p:pic>
        <p:nvPicPr>
          <p:cNvPr id="40" name="Imagen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014" y="5280257"/>
            <a:ext cx="375341" cy="375341"/>
          </a:xfrm>
          <a:prstGeom prst="rect">
            <a:avLst/>
          </a:prstGeom>
        </p:spPr>
      </p:pic>
      <p:pic>
        <p:nvPicPr>
          <p:cNvPr id="41" name="Imagen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477" y="6285868"/>
            <a:ext cx="375341" cy="375341"/>
          </a:xfrm>
          <a:prstGeom prst="rect">
            <a:avLst/>
          </a:prstGeom>
        </p:spPr>
      </p:pic>
      <p:pic>
        <p:nvPicPr>
          <p:cNvPr id="42" name="Imagen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57" y="4754079"/>
            <a:ext cx="375341" cy="375341"/>
          </a:xfrm>
          <a:prstGeom prst="rect">
            <a:avLst/>
          </a:prstGeom>
        </p:spPr>
      </p:pic>
      <p:pic>
        <p:nvPicPr>
          <p:cNvPr id="43" name="Imagen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1269" y="5750918"/>
            <a:ext cx="375341" cy="375341"/>
          </a:xfrm>
          <a:prstGeom prst="rect">
            <a:avLst/>
          </a:prstGeom>
        </p:spPr>
      </p:pic>
      <p:sp>
        <p:nvSpPr>
          <p:cNvPr id="10" name="CuadroTexto 9"/>
          <p:cNvSpPr txBox="1"/>
          <p:nvPr/>
        </p:nvSpPr>
        <p:spPr>
          <a:xfrm>
            <a:off x="3492936" y="4870017"/>
            <a:ext cx="301686" cy="369332"/>
          </a:xfrm>
          <a:prstGeom prst="rect">
            <a:avLst/>
          </a:prstGeom>
          <a:noFill/>
        </p:spPr>
        <p:txBody>
          <a:bodyPr wrap="none" rtlCol="0">
            <a:spAutoFit/>
          </a:bodyPr>
          <a:lstStyle/>
          <a:p>
            <a:r>
              <a:rPr lang="es-ES" dirty="0">
                <a:solidFill>
                  <a:srgbClr val="949494"/>
                </a:solidFill>
              </a:rPr>
              <a:t>1</a:t>
            </a:r>
            <a:endParaRPr lang="es-CR" dirty="0">
              <a:solidFill>
                <a:srgbClr val="949494"/>
              </a:solidFill>
            </a:endParaRPr>
          </a:p>
        </p:txBody>
      </p:sp>
      <p:sp>
        <p:nvSpPr>
          <p:cNvPr id="44" name="CuadroTexto 43"/>
          <p:cNvSpPr txBox="1"/>
          <p:nvPr/>
        </p:nvSpPr>
        <p:spPr>
          <a:xfrm>
            <a:off x="3500693" y="5299169"/>
            <a:ext cx="301686" cy="369332"/>
          </a:xfrm>
          <a:prstGeom prst="rect">
            <a:avLst/>
          </a:prstGeom>
          <a:noFill/>
        </p:spPr>
        <p:txBody>
          <a:bodyPr wrap="none" rtlCol="0">
            <a:spAutoFit/>
          </a:bodyPr>
          <a:lstStyle/>
          <a:p>
            <a:r>
              <a:rPr lang="es-ES" dirty="0">
                <a:solidFill>
                  <a:srgbClr val="949494"/>
                </a:solidFill>
              </a:rPr>
              <a:t>2</a:t>
            </a:r>
            <a:endParaRPr lang="es-CR" dirty="0">
              <a:solidFill>
                <a:srgbClr val="949494"/>
              </a:solidFill>
            </a:endParaRPr>
          </a:p>
        </p:txBody>
      </p:sp>
      <p:sp>
        <p:nvSpPr>
          <p:cNvPr id="48" name="CuadroTexto 47"/>
          <p:cNvSpPr txBox="1"/>
          <p:nvPr/>
        </p:nvSpPr>
        <p:spPr>
          <a:xfrm>
            <a:off x="3497781" y="5790795"/>
            <a:ext cx="301686" cy="369332"/>
          </a:xfrm>
          <a:prstGeom prst="rect">
            <a:avLst/>
          </a:prstGeom>
          <a:noFill/>
        </p:spPr>
        <p:txBody>
          <a:bodyPr wrap="none" rtlCol="0">
            <a:spAutoFit/>
          </a:bodyPr>
          <a:lstStyle/>
          <a:p>
            <a:r>
              <a:rPr lang="es-ES" dirty="0">
                <a:solidFill>
                  <a:srgbClr val="949494"/>
                </a:solidFill>
              </a:rPr>
              <a:t>3</a:t>
            </a:r>
            <a:endParaRPr lang="es-CR" dirty="0">
              <a:solidFill>
                <a:srgbClr val="949494"/>
              </a:solidFill>
            </a:endParaRPr>
          </a:p>
        </p:txBody>
      </p:sp>
      <p:sp>
        <p:nvSpPr>
          <p:cNvPr id="49" name="CuadroTexto 48"/>
          <p:cNvSpPr txBox="1"/>
          <p:nvPr/>
        </p:nvSpPr>
        <p:spPr>
          <a:xfrm>
            <a:off x="3496107" y="6282422"/>
            <a:ext cx="301686" cy="369332"/>
          </a:xfrm>
          <a:prstGeom prst="rect">
            <a:avLst/>
          </a:prstGeom>
          <a:noFill/>
        </p:spPr>
        <p:txBody>
          <a:bodyPr wrap="none" rtlCol="0">
            <a:spAutoFit/>
          </a:bodyPr>
          <a:lstStyle/>
          <a:p>
            <a:r>
              <a:rPr lang="es-ES" dirty="0">
                <a:solidFill>
                  <a:srgbClr val="949494"/>
                </a:solidFill>
              </a:rPr>
              <a:t>4</a:t>
            </a:r>
            <a:endParaRPr lang="es-CR" dirty="0">
              <a:solidFill>
                <a:srgbClr val="949494"/>
              </a:solidFill>
            </a:endParaRPr>
          </a:p>
        </p:txBody>
      </p:sp>
      <p:sp>
        <p:nvSpPr>
          <p:cNvPr id="50" name="CuadroTexto 49"/>
          <p:cNvSpPr txBox="1"/>
          <p:nvPr/>
        </p:nvSpPr>
        <p:spPr>
          <a:xfrm>
            <a:off x="4339262" y="4874771"/>
            <a:ext cx="301686" cy="369332"/>
          </a:xfrm>
          <a:prstGeom prst="rect">
            <a:avLst/>
          </a:prstGeom>
          <a:noFill/>
        </p:spPr>
        <p:txBody>
          <a:bodyPr wrap="none" rtlCol="0">
            <a:spAutoFit/>
          </a:bodyPr>
          <a:lstStyle/>
          <a:p>
            <a:r>
              <a:rPr lang="es-ES" dirty="0">
                <a:solidFill>
                  <a:srgbClr val="949494"/>
                </a:solidFill>
              </a:rPr>
              <a:t>5</a:t>
            </a:r>
            <a:endParaRPr lang="es-CR" dirty="0">
              <a:solidFill>
                <a:srgbClr val="949494"/>
              </a:solidFill>
            </a:endParaRPr>
          </a:p>
        </p:txBody>
      </p:sp>
      <p:sp>
        <p:nvSpPr>
          <p:cNvPr id="51" name="CuadroTexto 50"/>
          <p:cNvSpPr txBox="1"/>
          <p:nvPr/>
        </p:nvSpPr>
        <p:spPr>
          <a:xfrm>
            <a:off x="4347019" y="5303923"/>
            <a:ext cx="301686" cy="369332"/>
          </a:xfrm>
          <a:prstGeom prst="rect">
            <a:avLst/>
          </a:prstGeom>
          <a:noFill/>
        </p:spPr>
        <p:txBody>
          <a:bodyPr wrap="none" rtlCol="0">
            <a:spAutoFit/>
          </a:bodyPr>
          <a:lstStyle/>
          <a:p>
            <a:r>
              <a:rPr lang="es-ES" dirty="0">
                <a:solidFill>
                  <a:srgbClr val="949494"/>
                </a:solidFill>
              </a:rPr>
              <a:t>6</a:t>
            </a:r>
            <a:endParaRPr lang="es-CR" dirty="0">
              <a:solidFill>
                <a:srgbClr val="949494"/>
              </a:solidFill>
            </a:endParaRPr>
          </a:p>
        </p:txBody>
      </p:sp>
      <p:sp>
        <p:nvSpPr>
          <p:cNvPr id="52" name="CuadroTexto 51"/>
          <p:cNvSpPr txBox="1"/>
          <p:nvPr/>
        </p:nvSpPr>
        <p:spPr>
          <a:xfrm>
            <a:off x="4344107" y="5795549"/>
            <a:ext cx="301686" cy="369332"/>
          </a:xfrm>
          <a:prstGeom prst="rect">
            <a:avLst/>
          </a:prstGeom>
          <a:noFill/>
        </p:spPr>
        <p:txBody>
          <a:bodyPr wrap="none" rtlCol="0">
            <a:spAutoFit/>
          </a:bodyPr>
          <a:lstStyle/>
          <a:p>
            <a:r>
              <a:rPr lang="es-ES" dirty="0">
                <a:solidFill>
                  <a:srgbClr val="949494"/>
                </a:solidFill>
              </a:rPr>
              <a:t>7</a:t>
            </a:r>
            <a:endParaRPr lang="es-CR" dirty="0">
              <a:solidFill>
                <a:srgbClr val="949494"/>
              </a:solidFill>
            </a:endParaRPr>
          </a:p>
        </p:txBody>
      </p:sp>
      <p:sp>
        <p:nvSpPr>
          <p:cNvPr id="53" name="CuadroTexto 52"/>
          <p:cNvSpPr txBox="1"/>
          <p:nvPr/>
        </p:nvSpPr>
        <p:spPr>
          <a:xfrm>
            <a:off x="4342433" y="6287176"/>
            <a:ext cx="301686" cy="369332"/>
          </a:xfrm>
          <a:prstGeom prst="rect">
            <a:avLst/>
          </a:prstGeom>
          <a:noFill/>
        </p:spPr>
        <p:txBody>
          <a:bodyPr wrap="none" rtlCol="0">
            <a:spAutoFit/>
          </a:bodyPr>
          <a:lstStyle/>
          <a:p>
            <a:r>
              <a:rPr lang="es-ES" dirty="0">
                <a:solidFill>
                  <a:srgbClr val="949494"/>
                </a:solidFill>
              </a:rPr>
              <a:t>8</a:t>
            </a:r>
            <a:endParaRPr lang="es-CR" dirty="0">
              <a:solidFill>
                <a:srgbClr val="949494"/>
              </a:solidFill>
            </a:endParaRPr>
          </a:p>
        </p:txBody>
      </p:sp>
      <p:sp>
        <p:nvSpPr>
          <p:cNvPr id="54" name="CuadroTexto 53"/>
          <p:cNvSpPr txBox="1"/>
          <p:nvPr/>
        </p:nvSpPr>
        <p:spPr>
          <a:xfrm>
            <a:off x="5197949" y="4870017"/>
            <a:ext cx="301686" cy="369332"/>
          </a:xfrm>
          <a:prstGeom prst="rect">
            <a:avLst/>
          </a:prstGeom>
          <a:noFill/>
        </p:spPr>
        <p:txBody>
          <a:bodyPr wrap="none" rtlCol="0">
            <a:spAutoFit/>
          </a:bodyPr>
          <a:lstStyle/>
          <a:p>
            <a:r>
              <a:rPr lang="es-ES" dirty="0">
                <a:solidFill>
                  <a:srgbClr val="949494"/>
                </a:solidFill>
              </a:rPr>
              <a:t>9</a:t>
            </a:r>
            <a:endParaRPr lang="es-CR" dirty="0">
              <a:solidFill>
                <a:srgbClr val="949494"/>
              </a:solidFill>
            </a:endParaRPr>
          </a:p>
        </p:txBody>
      </p:sp>
      <p:sp>
        <p:nvSpPr>
          <p:cNvPr id="55" name="CuadroTexto 54"/>
          <p:cNvSpPr txBox="1"/>
          <p:nvPr/>
        </p:nvSpPr>
        <p:spPr>
          <a:xfrm>
            <a:off x="5140391" y="5299169"/>
            <a:ext cx="418704" cy="369332"/>
          </a:xfrm>
          <a:prstGeom prst="rect">
            <a:avLst/>
          </a:prstGeom>
          <a:noFill/>
        </p:spPr>
        <p:txBody>
          <a:bodyPr wrap="none" rtlCol="0">
            <a:spAutoFit/>
          </a:bodyPr>
          <a:lstStyle/>
          <a:p>
            <a:r>
              <a:rPr lang="es-ES" dirty="0">
                <a:solidFill>
                  <a:srgbClr val="949494"/>
                </a:solidFill>
              </a:rPr>
              <a:t>10</a:t>
            </a:r>
            <a:endParaRPr lang="es-CR" dirty="0">
              <a:solidFill>
                <a:srgbClr val="949494"/>
              </a:solidFill>
            </a:endParaRPr>
          </a:p>
        </p:txBody>
      </p:sp>
      <p:sp>
        <p:nvSpPr>
          <p:cNvPr id="56" name="CuadroTexto 55"/>
          <p:cNvSpPr txBox="1"/>
          <p:nvPr/>
        </p:nvSpPr>
        <p:spPr>
          <a:xfrm>
            <a:off x="5137479" y="5790795"/>
            <a:ext cx="418704" cy="369332"/>
          </a:xfrm>
          <a:prstGeom prst="rect">
            <a:avLst/>
          </a:prstGeom>
          <a:noFill/>
        </p:spPr>
        <p:txBody>
          <a:bodyPr wrap="none" rtlCol="0">
            <a:spAutoFit/>
          </a:bodyPr>
          <a:lstStyle/>
          <a:p>
            <a:r>
              <a:rPr lang="es-ES" dirty="0">
                <a:solidFill>
                  <a:srgbClr val="949494"/>
                </a:solidFill>
              </a:rPr>
              <a:t>11</a:t>
            </a:r>
            <a:endParaRPr lang="es-CR" dirty="0">
              <a:solidFill>
                <a:srgbClr val="949494"/>
              </a:solidFill>
            </a:endParaRPr>
          </a:p>
        </p:txBody>
      </p:sp>
      <p:sp>
        <p:nvSpPr>
          <p:cNvPr id="57" name="CuadroTexto 56"/>
          <p:cNvSpPr txBox="1"/>
          <p:nvPr/>
        </p:nvSpPr>
        <p:spPr>
          <a:xfrm>
            <a:off x="5135805" y="6282422"/>
            <a:ext cx="418704" cy="369332"/>
          </a:xfrm>
          <a:prstGeom prst="rect">
            <a:avLst/>
          </a:prstGeom>
          <a:noFill/>
        </p:spPr>
        <p:txBody>
          <a:bodyPr wrap="none" rtlCol="0">
            <a:spAutoFit/>
          </a:bodyPr>
          <a:lstStyle/>
          <a:p>
            <a:r>
              <a:rPr lang="es-ES" dirty="0">
                <a:solidFill>
                  <a:srgbClr val="949494"/>
                </a:solidFill>
              </a:rPr>
              <a:t>12</a:t>
            </a:r>
            <a:endParaRPr lang="es-CR" dirty="0">
              <a:solidFill>
                <a:srgbClr val="949494"/>
              </a:solidFill>
            </a:endParaRPr>
          </a:p>
        </p:txBody>
      </p:sp>
      <p:pic>
        <p:nvPicPr>
          <p:cNvPr id="58" name="Imagen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230" y="4797091"/>
            <a:ext cx="356429" cy="356429"/>
          </a:xfrm>
          <a:prstGeom prst="rect">
            <a:avLst/>
          </a:prstGeom>
        </p:spPr>
      </p:pic>
      <p:pic>
        <p:nvPicPr>
          <p:cNvPr id="59" name="Imagen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703" y="4805438"/>
            <a:ext cx="356429" cy="356429"/>
          </a:xfrm>
          <a:prstGeom prst="rect">
            <a:avLst/>
          </a:prstGeom>
        </p:spPr>
      </p:pic>
      <p:pic>
        <p:nvPicPr>
          <p:cNvPr id="60" name="Imagen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9664" y="4805438"/>
            <a:ext cx="356429" cy="356429"/>
          </a:xfrm>
          <a:prstGeom prst="rect">
            <a:avLst/>
          </a:prstGeom>
        </p:spPr>
      </p:pic>
      <p:pic>
        <p:nvPicPr>
          <p:cNvPr id="61" name="Imagen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870" y="4806546"/>
            <a:ext cx="356429" cy="356429"/>
          </a:xfrm>
          <a:prstGeom prst="rect">
            <a:avLst/>
          </a:prstGeom>
        </p:spPr>
      </p:pic>
      <p:pic>
        <p:nvPicPr>
          <p:cNvPr id="62" name="Imagen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468" y="5282753"/>
            <a:ext cx="356429" cy="356429"/>
          </a:xfrm>
          <a:prstGeom prst="rect">
            <a:avLst/>
          </a:prstGeom>
        </p:spPr>
      </p:pic>
      <p:pic>
        <p:nvPicPr>
          <p:cNvPr id="63" name="Imagen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598" y="5276097"/>
            <a:ext cx="356429" cy="356429"/>
          </a:xfrm>
          <a:prstGeom prst="rect">
            <a:avLst/>
          </a:prstGeom>
        </p:spPr>
      </p:pic>
      <p:pic>
        <p:nvPicPr>
          <p:cNvPr id="64"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248" y="5284111"/>
            <a:ext cx="356429" cy="356429"/>
          </a:xfrm>
          <a:prstGeom prst="rect">
            <a:avLst/>
          </a:prstGeom>
        </p:spPr>
      </p:pic>
      <p:pic>
        <p:nvPicPr>
          <p:cNvPr id="65" name="Imagen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857" y="5278891"/>
            <a:ext cx="356429" cy="356429"/>
          </a:xfrm>
          <a:prstGeom prst="rect">
            <a:avLst/>
          </a:prstGeom>
        </p:spPr>
      </p:pic>
      <p:pic>
        <p:nvPicPr>
          <p:cNvPr id="66" name="Imagen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2440" y="4787634"/>
            <a:ext cx="375341" cy="375341"/>
          </a:xfrm>
          <a:prstGeom prst="rect">
            <a:avLst/>
          </a:prstGeom>
        </p:spPr>
      </p:pic>
      <p:pic>
        <p:nvPicPr>
          <p:cNvPr id="67" name="Imagen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9978" y="5269436"/>
            <a:ext cx="375341" cy="375341"/>
          </a:xfrm>
          <a:prstGeom prst="rect">
            <a:avLst/>
          </a:prstGeom>
        </p:spPr>
      </p:pic>
      <p:pic>
        <p:nvPicPr>
          <p:cNvPr id="68" name="Imagen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862" y="5247940"/>
            <a:ext cx="375341" cy="375341"/>
          </a:xfrm>
          <a:prstGeom prst="rect">
            <a:avLst/>
          </a:prstGeom>
        </p:spPr>
      </p:pic>
      <p:pic>
        <p:nvPicPr>
          <p:cNvPr id="69" name="Imagen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6823" y="4779870"/>
            <a:ext cx="375341" cy="375341"/>
          </a:xfrm>
          <a:prstGeom prst="rect">
            <a:avLst/>
          </a:prstGeom>
        </p:spPr>
      </p:pic>
      <p:sp>
        <p:nvSpPr>
          <p:cNvPr id="82" name="CuadroTexto 81"/>
          <p:cNvSpPr txBox="1"/>
          <p:nvPr/>
        </p:nvSpPr>
        <p:spPr>
          <a:xfrm>
            <a:off x="6282661" y="5667684"/>
            <a:ext cx="803553" cy="307777"/>
          </a:xfrm>
          <a:prstGeom prst="rect">
            <a:avLst/>
          </a:prstGeom>
          <a:noFill/>
        </p:spPr>
        <p:txBody>
          <a:bodyPr wrap="none" rtlCol="0">
            <a:spAutoFit/>
          </a:bodyPr>
          <a:lstStyle/>
          <a:p>
            <a:r>
              <a:rPr lang="es-ES" sz="1400" dirty="0">
                <a:solidFill>
                  <a:srgbClr val="949494"/>
                </a:solidFill>
              </a:rPr>
              <a:t>Médicos</a:t>
            </a:r>
            <a:endParaRPr lang="es-CR" sz="1400" dirty="0">
              <a:solidFill>
                <a:srgbClr val="949494"/>
              </a:solidFill>
            </a:endParaRPr>
          </a:p>
        </p:txBody>
      </p:sp>
      <p:sp>
        <p:nvSpPr>
          <p:cNvPr id="83" name="CuadroTexto 82"/>
          <p:cNvSpPr txBox="1"/>
          <p:nvPr/>
        </p:nvSpPr>
        <p:spPr>
          <a:xfrm>
            <a:off x="7127535" y="5678353"/>
            <a:ext cx="905889" cy="307777"/>
          </a:xfrm>
          <a:prstGeom prst="rect">
            <a:avLst/>
          </a:prstGeom>
          <a:noFill/>
        </p:spPr>
        <p:txBody>
          <a:bodyPr wrap="none" rtlCol="0">
            <a:spAutoFit/>
          </a:bodyPr>
          <a:lstStyle/>
          <a:p>
            <a:r>
              <a:rPr lang="es-ES" sz="1400" dirty="0">
                <a:solidFill>
                  <a:srgbClr val="949494"/>
                </a:solidFill>
              </a:rPr>
              <a:t>Abogados</a:t>
            </a:r>
            <a:endParaRPr lang="es-CR" sz="1400" dirty="0">
              <a:solidFill>
                <a:srgbClr val="949494"/>
              </a:solidFill>
            </a:endParaRPr>
          </a:p>
        </p:txBody>
      </p:sp>
      <p:sp>
        <p:nvSpPr>
          <p:cNvPr id="84" name="CuadroTexto 83"/>
          <p:cNvSpPr txBox="1"/>
          <p:nvPr/>
        </p:nvSpPr>
        <p:spPr>
          <a:xfrm>
            <a:off x="8173049" y="5688484"/>
            <a:ext cx="869084" cy="307777"/>
          </a:xfrm>
          <a:prstGeom prst="rect">
            <a:avLst/>
          </a:prstGeom>
          <a:noFill/>
        </p:spPr>
        <p:txBody>
          <a:bodyPr wrap="none" rtlCol="0">
            <a:spAutoFit/>
          </a:bodyPr>
          <a:lstStyle/>
          <a:p>
            <a:r>
              <a:rPr lang="es-ES" sz="1400" dirty="0">
                <a:solidFill>
                  <a:srgbClr val="949494"/>
                </a:solidFill>
              </a:rPr>
              <a:t>Maestros</a:t>
            </a:r>
            <a:endParaRPr lang="es-CR" sz="1400" dirty="0">
              <a:solidFill>
                <a:srgbClr val="949494"/>
              </a:solidFill>
            </a:endParaRPr>
          </a:p>
        </p:txBody>
      </p:sp>
      <p:pic>
        <p:nvPicPr>
          <p:cNvPr id="85" name="Imagen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9380" y="4059921"/>
            <a:ext cx="2648665" cy="1258116"/>
          </a:xfrm>
          <a:prstGeom prst="rect">
            <a:avLst/>
          </a:prstGeom>
        </p:spPr>
      </p:pic>
      <p:cxnSp>
        <p:nvCxnSpPr>
          <p:cNvPr id="93" name="Conector recto de flecha 92"/>
          <p:cNvCxnSpPr/>
          <p:nvPr/>
        </p:nvCxnSpPr>
        <p:spPr>
          <a:xfrm>
            <a:off x="10282767" y="4720399"/>
            <a:ext cx="0" cy="309299"/>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pic>
        <p:nvPicPr>
          <p:cNvPr id="96" name="Imagen 9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9704268" y="5397133"/>
            <a:ext cx="269351" cy="269351"/>
          </a:xfrm>
          <a:prstGeom prst="rect">
            <a:avLst/>
          </a:prstGeom>
        </p:spPr>
      </p:pic>
      <p:pic>
        <p:nvPicPr>
          <p:cNvPr id="97" name="Imagen 9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09213" y="5098103"/>
            <a:ext cx="269351" cy="269351"/>
          </a:xfrm>
          <a:prstGeom prst="rect">
            <a:avLst/>
          </a:prstGeom>
        </p:spPr>
      </p:pic>
      <p:pic>
        <p:nvPicPr>
          <p:cNvPr id="98" name="Imagen 97"/>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47041" y="5387343"/>
            <a:ext cx="269351" cy="269351"/>
          </a:xfrm>
          <a:prstGeom prst="rect">
            <a:avLst/>
          </a:prstGeom>
        </p:spPr>
      </p:pic>
      <p:pic>
        <p:nvPicPr>
          <p:cNvPr id="99" name="Imagen 98"/>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051986" y="5088313"/>
            <a:ext cx="269351" cy="269351"/>
          </a:xfrm>
          <a:prstGeom prst="rect">
            <a:avLst/>
          </a:prstGeom>
        </p:spPr>
      </p:pic>
      <p:pic>
        <p:nvPicPr>
          <p:cNvPr id="100" name="Imagen 9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89814" y="5394766"/>
            <a:ext cx="269351" cy="269351"/>
          </a:xfrm>
          <a:prstGeom prst="rect">
            <a:avLst/>
          </a:prstGeom>
        </p:spPr>
      </p:pic>
      <p:pic>
        <p:nvPicPr>
          <p:cNvPr id="101" name="Imagen 10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94759" y="5095736"/>
            <a:ext cx="269351" cy="269351"/>
          </a:xfrm>
          <a:prstGeom prst="rect">
            <a:avLst/>
          </a:prstGeom>
        </p:spPr>
      </p:pic>
      <p:pic>
        <p:nvPicPr>
          <p:cNvPr id="104" name="Imagen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5162" y="6058638"/>
            <a:ext cx="356429" cy="356429"/>
          </a:xfrm>
          <a:prstGeom prst="rect">
            <a:avLst/>
          </a:prstGeom>
        </p:spPr>
      </p:pic>
      <p:pic>
        <p:nvPicPr>
          <p:cNvPr id="105" name="Imagen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1949" y="6061671"/>
            <a:ext cx="356429" cy="356429"/>
          </a:xfrm>
          <a:prstGeom prst="rect">
            <a:avLst/>
          </a:prstGeom>
        </p:spPr>
      </p:pic>
      <p:pic>
        <p:nvPicPr>
          <p:cNvPr id="106" name="Imagen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2679" y="6063856"/>
            <a:ext cx="356429" cy="356429"/>
          </a:xfrm>
          <a:prstGeom prst="rect">
            <a:avLst/>
          </a:prstGeom>
        </p:spPr>
      </p:pic>
      <p:pic>
        <p:nvPicPr>
          <p:cNvPr id="107" name="Imagen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288" y="6058636"/>
            <a:ext cx="356429" cy="356429"/>
          </a:xfrm>
          <a:prstGeom prst="rect">
            <a:avLst/>
          </a:prstGeom>
        </p:spPr>
      </p:pic>
      <p:pic>
        <p:nvPicPr>
          <p:cNvPr id="108" name="Imagen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7409" y="6049181"/>
            <a:ext cx="375341" cy="375341"/>
          </a:xfrm>
          <a:prstGeom prst="rect">
            <a:avLst/>
          </a:prstGeom>
        </p:spPr>
      </p:pic>
      <p:pic>
        <p:nvPicPr>
          <p:cNvPr id="109" name="Imagen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7660" y="6049621"/>
            <a:ext cx="375341" cy="375341"/>
          </a:xfrm>
          <a:prstGeom prst="rect">
            <a:avLst/>
          </a:prstGeom>
        </p:spPr>
      </p:pic>
      <p:cxnSp>
        <p:nvCxnSpPr>
          <p:cNvPr id="110" name="Conector recto de flecha 109"/>
          <p:cNvCxnSpPr/>
          <p:nvPr/>
        </p:nvCxnSpPr>
        <p:spPr>
          <a:xfrm>
            <a:off x="10273001" y="5720272"/>
            <a:ext cx="0" cy="275121"/>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par>
                                <p:cTn id="83" presetID="10" presetClass="entr" presetSubtype="0"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par>
                                <p:cTn id="86" presetID="10" presetClass="entr" presetSubtype="0"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childTnLst>
                                </p:cTn>
                              </p:par>
                              <p:par>
                                <p:cTn id="104" presetID="10" presetClass="entr" presetSubtype="0"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nodeType="with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par>
                                <p:cTn id="110" presetID="10" presetClass="entr" presetSubtype="0" fill="hold"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par>
                                <p:cTn id="113" presetID="10" presetClass="entr" presetSubtype="0"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fade">
                                      <p:cBhvr>
                                        <p:cTn id="115" dur="500"/>
                                        <p:tgtEl>
                                          <p:spTgt spid="104"/>
                                        </p:tgtEl>
                                      </p:cBhvr>
                                    </p:animEffect>
                                  </p:childTnLst>
                                </p:cTn>
                              </p:par>
                              <p:par>
                                <p:cTn id="116" presetID="10" presetClass="entr" presetSubtype="0" fill="hold" nodeType="with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fade">
                                      <p:cBhvr>
                                        <p:cTn id="118" dur="500"/>
                                        <p:tgtEl>
                                          <p:spTgt spid="105"/>
                                        </p:tgtEl>
                                      </p:cBhvr>
                                    </p:animEffect>
                                  </p:childTnLst>
                                </p:cTn>
                              </p:par>
                              <p:par>
                                <p:cTn id="119" presetID="10" presetClass="entr" presetSubtype="0" fill="hold" nodeType="withEffect">
                                  <p:stCondLst>
                                    <p:cond delay="0"/>
                                  </p:stCondLst>
                                  <p:childTnLst>
                                    <p:set>
                                      <p:cBhvr>
                                        <p:cTn id="120" dur="1" fill="hold">
                                          <p:stCondLst>
                                            <p:cond delay="0"/>
                                          </p:stCondLst>
                                        </p:cTn>
                                        <p:tgtEl>
                                          <p:spTgt spid="106"/>
                                        </p:tgtEl>
                                        <p:attrNameLst>
                                          <p:attrName>style.visibility</p:attrName>
                                        </p:attrNameLst>
                                      </p:cBhvr>
                                      <p:to>
                                        <p:strVal val="visible"/>
                                      </p:to>
                                    </p:set>
                                    <p:animEffect transition="in" filter="fade">
                                      <p:cBhvr>
                                        <p:cTn id="121" dur="500"/>
                                        <p:tgtEl>
                                          <p:spTgt spid="106"/>
                                        </p:tgtEl>
                                      </p:cBhvr>
                                    </p:animEffect>
                                  </p:childTnLst>
                                </p:cTn>
                              </p:par>
                              <p:par>
                                <p:cTn id="122" presetID="10" presetClass="entr" presetSubtype="0" fill="hold" nodeType="with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nodeType="with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fade">
                                      <p:cBhvr>
                                        <p:cTn id="127" dur="500"/>
                                        <p:tgtEl>
                                          <p:spTgt spid="10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9"/>
                                        </p:tgtEl>
                                        <p:attrNameLst>
                                          <p:attrName>style.visibility</p:attrName>
                                        </p:attrNameLst>
                                      </p:cBhvr>
                                      <p:to>
                                        <p:strVal val="visible"/>
                                      </p:to>
                                    </p:set>
                                    <p:animEffect transition="in" filter="fade">
                                      <p:cBhvr>
                                        <p:cTn id="13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 y="1125300"/>
            <a:ext cx="6017343" cy="461665"/>
          </a:xfrm>
          <a:prstGeom prst="rect">
            <a:avLst/>
          </a:prstGeom>
          <a:solidFill>
            <a:srgbClr val="C00000"/>
          </a:solidFill>
        </p:spPr>
        <p:txBody>
          <a:bodyPr wrap="square">
            <a:spAutoFit/>
          </a:bodyPr>
          <a:lstStyle/>
          <a:p>
            <a:r>
              <a:rPr lang="es-MX" sz="2400" dirty="0">
                <a:solidFill>
                  <a:schemeClr val="bg1"/>
                </a:solidFill>
              </a:rPr>
              <a:t>Muestreo Aleatorio Simple (MIA)</a:t>
            </a:r>
          </a:p>
        </p:txBody>
      </p:sp>
      <p:sp>
        <p:nvSpPr>
          <p:cNvPr id="8" name="Rectángulo 7"/>
          <p:cNvSpPr/>
          <p:nvPr/>
        </p:nvSpPr>
        <p:spPr>
          <a:xfrm>
            <a:off x="6017343" y="1125299"/>
            <a:ext cx="6174658" cy="461665"/>
          </a:xfrm>
          <a:prstGeom prst="rect">
            <a:avLst/>
          </a:prstGeom>
          <a:solidFill>
            <a:srgbClr val="C00000">
              <a:alpha val="67000"/>
            </a:srgbClr>
          </a:solidFill>
        </p:spPr>
        <p:txBody>
          <a:bodyPr wrap="square">
            <a:spAutoFit/>
          </a:bodyPr>
          <a:lstStyle/>
          <a:p>
            <a:r>
              <a:rPr lang="es-MX" sz="2400" dirty="0">
                <a:solidFill>
                  <a:schemeClr val="bg1"/>
                </a:solidFill>
              </a:rPr>
              <a:t>Muestreo Sistemático</a:t>
            </a:r>
          </a:p>
        </p:txBody>
      </p:sp>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2" name="Rectángulo 1"/>
          <p:cNvSpPr/>
          <p:nvPr/>
        </p:nvSpPr>
        <p:spPr>
          <a:xfrm>
            <a:off x="290052" y="1741352"/>
            <a:ext cx="5727290" cy="5293757"/>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La selección de la muestra se realiza en una sola etapa, directamente y sin reemplazamientos.</a:t>
            </a:r>
          </a:p>
          <a:p>
            <a:pPr algn="just"/>
            <a:endParaRPr lang="es-CR" sz="1600" dirty="0">
              <a:solidFill>
                <a:srgbClr val="FF0000"/>
              </a:solidFill>
              <a:latin typeface="Century Gothic" panose="020B0502020202020204" pitchFamily="34" charset="0"/>
            </a:endParaRPr>
          </a:p>
          <a:p>
            <a:pPr algn="just"/>
            <a:r>
              <a:rPr lang="es-CR" sz="1600" dirty="0">
                <a:solidFill>
                  <a:srgbClr val="FF0000"/>
                </a:solidFill>
                <a:latin typeface="Century Gothic" panose="020B0502020202020204" pitchFamily="34" charset="0"/>
              </a:rPr>
              <a:t>Se aplica fundamentalmente en investigaciones sobre poblaciones pequeñas y plenamente identificables, por ejemplo </a:t>
            </a:r>
            <a:r>
              <a:rPr lang="es-CR" sz="1600" b="1" dirty="0">
                <a:solidFill>
                  <a:srgbClr val="FF0000"/>
                </a:solidFill>
                <a:latin typeface="Century Gothic" panose="020B0502020202020204" pitchFamily="34" charset="0"/>
              </a:rPr>
              <a:t>cuando disponemos de la lista completa de todos los elementos del universo.</a:t>
            </a:r>
          </a:p>
          <a:p>
            <a:pPr algn="just"/>
            <a:endParaRPr lang="es-CR" sz="1600" b="1"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Ventajas</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Es sumamente sencillo y de fácil comprensión.</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Permite el cálculo rápido de medias y varianzas.</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Está basado en la teoría estadística, por esta razón existen paquetes informáticos analizar todos los datos.</a:t>
            </a:r>
          </a:p>
          <a:p>
            <a:pPr algn="just"/>
            <a:endParaRPr lang="es-CR" sz="1600"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Desventajas</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Requiere que se posea un listado completo de toda la población.</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El trabajar con muestras pequeñas es posible que no represente a la población adecuadamente.</a:t>
            </a:r>
          </a:p>
          <a:p>
            <a:pPr>
              <a:buFont typeface="Arial" panose="020B0604020202020204" pitchFamily="34" charset="0"/>
              <a:buChar char="•"/>
            </a:pPr>
            <a:endParaRPr lang="es-CR" b="0" i="0" dirty="0">
              <a:solidFill>
                <a:srgbClr val="FF0000"/>
              </a:solidFill>
              <a:effectLst/>
              <a:latin typeface="Lato"/>
            </a:endParaRPr>
          </a:p>
        </p:txBody>
      </p:sp>
      <p:sp>
        <p:nvSpPr>
          <p:cNvPr id="5" name="Rectángulo 4"/>
          <p:cNvSpPr/>
          <p:nvPr/>
        </p:nvSpPr>
        <p:spPr>
          <a:xfrm>
            <a:off x="6096000" y="1741352"/>
            <a:ext cx="5549174" cy="4524315"/>
          </a:xfrm>
          <a:prstGeom prst="rect">
            <a:avLst/>
          </a:prstGeom>
        </p:spPr>
        <p:txBody>
          <a:bodyPr wrap="square">
            <a:spAutoFit/>
          </a:bodyPr>
          <a:lstStyle/>
          <a:p>
            <a:pPr algn="just"/>
            <a:r>
              <a:rPr lang="es-CR" sz="1200" dirty="0">
                <a:solidFill>
                  <a:srgbClr val="FF0000"/>
                </a:solidFill>
                <a:latin typeface="Century Gothic" panose="020B0502020202020204" pitchFamily="34" charset="0"/>
              </a:rPr>
              <a:t>Se utiliza en muestras ordenadas. Consiste en seleccionar al azar un elemento y a partir de él, incrementando un intervalo fijo, seleccionar toda la muestra.</a:t>
            </a:r>
          </a:p>
          <a:p>
            <a:pPr algn="just"/>
            <a:endParaRPr lang="es-CR" sz="1200" dirty="0">
              <a:solidFill>
                <a:srgbClr val="FF0000"/>
              </a:solidFill>
              <a:latin typeface="Century Gothic" panose="020B0502020202020204" pitchFamily="34" charset="0"/>
            </a:endParaRPr>
          </a:p>
          <a:p>
            <a:pPr algn="just"/>
            <a:r>
              <a:rPr lang="es-CR" sz="1200" b="1" dirty="0">
                <a:solidFill>
                  <a:srgbClr val="FF0000"/>
                </a:solidFill>
                <a:latin typeface="Century Gothic" panose="020B0502020202020204" pitchFamily="34" charset="0"/>
              </a:rPr>
              <a:t>Procedimiento</a:t>
            </a:r>
          </a:p>
          <a:p>
            <a:pPr algn="just"/>
            <a:r>
              <a:rPr lang="es-CR" sz="1200" dirty="0">
                <a:solidFill>
                  <a:srgbClr val="FF0000"/>
                </a:solidFill>
                <a:latin typeface="Century Gothic" panose="020B0502020202020204" pitchFamily="34" charset="0"/>
              </a:rPr>
              <a:t>N: Tamaño del universo  n: el tamaño de la muestra</a:t>
            </a:r>
          </a:p>
          <a:p>
            <a:pPr algn="just"/>
            <a:r>
              <a:rPr lang="es-CR" sz="1200" dirty="0">
                <a:solidFill>
                  <a:srgbClr val="FF0000"/>
                </a:solidFill>
                <a:latin typeface="Century Gothic" panose="020B0502020202020204" pitchFamily="34" charset="0"/>
              </a:rPr>
              <a:t>Primero se determina de qué tamaño es la muestra, una vez determinado el tamaño, se calcula el coeficiente de elevación, esto es, el cociente, la división, entre el tamaño del universo y el tamaño de la muestra.</a:t>
            </a:r>
          </a:p>
          <a:p>
            <a:pPr algn="just"/>
            <a:r>
              <a:rPr lang="es-CR" sz="1200" dirty="0">
                <a:solidFill>
                  <a:srgbClr val="FF0000"/>
                </a:solidFill>
                <a:latin typeface="Century Gothic" panose="020B0502020202020204" pitchFamily="34" charset="0"/>
              </a:rPr>
              <a:t>Se opta por un número al azar que sea como el máximo coeficiente de elevación, un número entre 1 y K, a este número se le nombrará “i”.</a:t>
            </a:r>
          </a:p>
          <a:p>
            <a:pPr algn="just"/>
            <a:r>
              <a:rPr lang="es-CR" sz="1200" dirty="0">
                <a:solidFill>
                  <a:srgbClr val="FF0000"/>
                </a:solidFill>
                <a:latin typeface="Century Gothic" panose="020B0502020202020204" pitchFamily="34" charset="0"/>
              </a:rPr>
              <a:t>Se debe de contar con un listado de todos los elementos del universo, donde </a:t>
            </a:r>
            <a:r>
              <a:rPr lang="es-CR" sz="1200" dirty="0" err="1">
                <a:solidFill>
                  <a:srgbClr val="FF0000"/>
                </a:solidFill>
                <a:latin typeface="Century Gothic" panose="020B0502020202020204" pitchFamily="34" charset="0"/>
              </a:rPr>
              <a:t>i+K</a:t>
            </a:r>
            <a:r>
              <a:rPr lang="es-CR" sz="1200" dirty="0">
                <a:solidFill>
                  <a:srgbClr val="FF0000"/>
                </a:solidFill>
                <a:latin typeface="Century Gothic" panose="020B0502020202020204" pitchFamily="34" charset="0"/>
              </a:rPr>
              <a:t>, i+2K, i+3K, i+4K, i+5K… de tal manera que se continúe hasta completar toda la muestra.</a:t>
            </a:r>
          </a:p>
          <a:p>
            <a:pPr algn="just"/>
            <a:endParaRPr lang="es-CR" sz="1200" b="1" dirty="0">
              <a:solidFill>
                <a:srgbClr val="FF0000"/>
              </a:solidFill>
              <a:latin typeface="Century Gothic" panose="020B0502020202020204" pitchFamily="34" charset="0"/>
            </a:endParaRPr>
          </a:p>
          <a:p>
            <a:pPr algn="just"/>
            <a:r>
              <a:rPr lang="es-CR" sz="1200" b="1" dirty="0">
                <a:solidFill>
                  <a:srgbClr val="FF0000"/>
                </a:solidFill>
                <a:latin typeface="Century Gothic" panose="020B0502020202020204" pitchFamily="34" charset="0"/>
              </a:rPr>
              <a:t>Ventajas</a:t>
            </a:r>
          </a:p>
          <a:p>
            <a:pPr algn="just">
              <a:buFont typeface="Arial" panose="020B0604020202020204" pitchFamily="34" charset="0"/>
              <a:buChar char="•"/>
            </a:pPr>
            <a:r>
              <a:rPr lang="es-CR" sz="1200" dirty="0">
                <a:solidFill>
                  <a:srgbClr val="FF0000"/>
                </a:solidFill>
                <a:latin typeface="Century Gothic" panose="020B0502020202020204" pitchFamily="34" charset="0"/>
              </a:rPr>
              <a:t>Es de fácil aplicación.</a:t>
            </a:r>
          </a:p>
          <a:p>
            <a:pPr algn="just">
              <a:buFont typeface="Arial" panose="020B0604020202020204" pitchFamily="34" charset="0"/>
              <a:buChar char="•"/>
            </a:pPr>
            <a:r>
              <a:rPr lang="es-CR" sz="1200" dirty="0">
                <a:solidFill>
                  <a:srgbClr val="FF0000"/>
                </a:solidFill>
                <a:latin typeface="Century Gothic" panose="020B0502020202020204" pitchFamily="34" charset="0"/>
              </a:rPr>
              <a:t>En algunas ocasiones no es necesario tener un listado de toda la población.</a:t>
            </a:r>
          </a:p>
          <a:p>
            <a:pPr algn="just"/>
            <a:endParaRPr lang="es-CR" sz="1200" dirty="0">
              <a:solidFill>
                <a:srgbClr val="FF0000"/>
              </a:solidFill>
              <a:latin typeface="Century Gothic" panose="020B0502020202020204" pitchFamily="34" charset="0"/>
            </a:endParaRPr>
          </a:p>
          <a:p>
            <a:pPr algn="just"/>
            <a:r>
              <a:rPr lang="es-CR" sz="1200" b="1" dirty="0">
                <a:solidFill>
                  <a:srgbClr val="FF0000"/>
                </a:solidFill>
                <a:latin typeface="Century Gothic" panose="020B0502020202020204" pitchFamily="34" charset="0"/>
              </a:rPr>
              <a:t>Desventajas</a:t>
            </a:r>
          </a:p>
          <a:p>
            <a:pPr algn="just">
              <a:buFont typeface="Arial" panose="020B0604020202020204" pitchFamily="34" charset="0"/>
              <a:buChar char="•"/>
            </a:pPr>
            <a:r>
              <a:rPr lang="es-CR" sz="1200" dirty="0">
                <a:solidFill>
                  <a:srgbClr val="FF0000"/>
                </a:solidFill>
                <a:latin typeface="Century Gothic" panose="020B0502020202020204" pitchFamily="34" charset="0"/>
              </a:rPr>
              <a:t>Si la constante de muestreo está asociada con el fenómeno de interés, se pueden hallar estimaciones desniveladas.</a:t>
            </a:r>
          </a:p>
        </p:txBody>
      </p:sp>
    </p:spTree>
    <p:extLst>
      <p:ext uri="{BB962C8B-B14F-4D97-AF65-F5344CB8AC3E}">
        <p14:creationId xmlns:p14="http://schemas.microsoft.com/office/powerpoint/2010/main" val="24548906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
        <p:nvSpPr>
          <p:cNvPr id="15" name="Elipse 14">
            <a:extLst>
              <a:ext uri="{FF2B5EF4-FFF2-40B4-BE49-F238E27FC236}">
                <a16:creationId xmlns:a16="http://schemas.microsoft.com/office/drawing/2014/main" id="{C50B995F-B55F-4212-8FE7-5C4DA240C66A}"/>
              </a:ext>
            </a:extLst>
          </p:cNvPr>
          <p:cNvSpPr/>
          <p:nvPr/>
        </p:nvSpPr>
        <p:spPr>
          <a:xfrm>
            <a:off x="6709012"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mc:AlternateContent xmlns:mc="http://schemas.openxmlformats.org/markup-compatibility/2006" xmlns:a14="http://schemas.microsoft.com/office/drawing/2010/main">
        <mc:Choice Requires="a14">
          <p:sp>
            <p:nvSpPr>
              <p:cNvPr id="16" name="Rectángulo redondeado 12">
                <a:extLst>
                  <a:ext uri="{FF2B5EF4-FFF2-40B4-BE49-F238E27FC236}">
                    <a16:creationId xmlns:a16="http://schemas.microsoft.com/office/drawing/2014/main" id="{FCDD3B14-2C65-44C1-A1D2-0D87D238B8E8}"/>
                  </a:ext>
                </a:extLst>
              </p:cNvPr>
              <p:cNvSpPr/>
              <p:nvPr/>
            </p:nvSpPr>
            <p:spPr>
              <a:xfrm>
                <a:off x="8892686"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Selección de las UE de la </a:t>
                </a:r>
                <a14:m>
                  <m:oMath xmlns:m="http://schemas.openxmlformats.org/officeDocument/2006/math">
                    <m:r>
                      <a:rPr lang="es-CR" i="1" dirty="0">
                        <a:latin typeface="Cambria Math" panose="02040503050406030204" pitchFamily="18" charset="0"/>
                      </a:rPr>
                      <m:t>𝑛</m:t>
                    </m:r>
                  </m:oMath>
                </a14:m>
                <a:r>
                  <a:rPr lang="es-CR" dirty="0"/>
                  <a:t> </a:t>
                </a:r>
                <a:endParaRPr lang="es-ES" dirty="0"/>
              </a:p>
            </p:txBody>
          </p:sp>
        </mc:Choice>
        <mc:Fallback xmlns="">
          <p:sp>
            <p:nvSpPr>
              <p:cNvPr id="16" name="Rectángulo redondeado 12">
                <a:extLst>
                  <a:ext uri="{FF2B5EF4-FFF2-40B4-BE49-F238E27FC236}">
                    <a16:creationId xmlns:a16="http://schemas.microsoft.com/office/drawing/2014/main" id="{FCDD3B14-2C65-44C1-A1D2-0D87D238B8E8}"/>
                  </a:ext>
                </a:extLst>
              </p:cNvPr>
              <p:cNvSpPr>
                <a:spLocks noRot="1" noChangeAspect="1" noMove="1" noResize="1" noEditPoints="1" noAdjustHandles="1" noChangeArrowheads="1" noChangeShapeType="1" noTextEdit="1"/>
              </p:cNvSpPr>
              <p:nvPr/>
            </p:nvSpPr>
            <p:spPr>
              <a:xfrm>
                <a:off x="8892686" y="5225142"/>
                <a:ext cx="2159726" cy="920931"/>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602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7" name="Rectángulo 6"/>
          <p:cNvSpPr/>
          <p:nvPr/>
        </p:nvSpPr>
        <p:spPr>
          <a:xfrm>
            <a:off x="-2" y="1115020"/>
            <a:ext cx="6017344" cy="461665"/>
          </a:xfrm>
          <a:prstGeom prst="rect">
            <a:avLst/>
          </a:prstGeom>
          <a:solidFill>
            <a:srgbClr val="C00000">
              <a:alpha val="46000"/>
            </a:srgbClr>
          </a:solidFill>
        </p:spPr>
        <p:txBody>
          <a:bodyPr wrap="square">
            <a:spAutoFit/>
          </a:bodyPr>
          <a:lstStyle/>
          <a:p>
            <a:r>
              <a:rPr lang="es-MX" sz="2400" dirty="0">
                <a:solidFill>
                  <a:schemeClr val="bg1"/>
                </a:solidFill>
              </a:rPr>
              <a:t>Muestreo Estratificado</a:t>
            </a:r>
          </a:p>
        </p:txBody>
      </p:sp>
      <p:sp>
        <p:nvSpPr>
          <p:cNvPr id="11" name="Rectángulo 10"/>
          <p:cNvSpPr/>
          <p:nvPr/>
        </p:nvSpPr>
        <p:spPr>
          <a:xfrm>
            <a:off x="6017343" y="1120079"/>
            <a:ext cx="6174658" cy="461665"/>
          </a:xfrm>
          <a:prstGeom prst="rect">
            <a:avLst/>
          </a:prstGeom>
          <a:solidFill>
            <a:srgbClr val="C00000">
              <a:alpha val="34000"/>
            </a:srgbClr>
          </a:solidFill>
        </p:spPr>
        <p:txBody>
          <a:bodyPr wrap="square">
            <a:spAutoFit/>
          </a:bodyPr>
          <a:lstStyle/>
          <a:p>
            <a:r>
              <a:rPr lang="es-MX" sz="2400" dirty="0">
                <a:solidFill>
                  <a:schemeClr val="bg1"/>
                </a:solidFill>
              </a:rPr>
              <a:t>Muestreo Polietápico</a:t>
            </a:r>
          </a:p>
        </p:txBody>
      </p:sp>
      <p:sp>
        <p:nvSpPr>
          <p:cNvPr id="2" name="Rectángulo 1"/>
          <p:cNvSpPr/>
          <p:nvPr/>
        </p:nvSpPr>
        <p:spPr>
          <a:xfrm>
            <a:off x="157317" y="1721518"/>
            <a:ext cx="5427557" cy="5016758"/>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Se basa en dividir los elementos del universo en grupos, donde cada elemento del universo pertenece a un solo grupo, y el conjunto de los grupos forman la totalidad del universo. A cada grupo lo llamamos estrato.</a:t>
            </a:r>
          </a:p>
          <a:p>
            <a:pPr algn="just"/>
            <a:r>
              <a:rPr lang="es-CR" sz="1600" dirty="0">
                <a:solidFill>
                  <a:srgbClr val="FF0000"/>
                </a:solidFill>
                <a:latin typeface="Century Gothic" panose="020B0502020202020204" pitchFamily="34" charset="0"/>
              </a:rPr>
              <a:t>Cuanto más homogéneos seas los estratos, más precisas resultaran las estimaciones.</a:t>
            </a:r>
          </a:p>
          <a:p>
            <a:pPr algn="just"/>
            <a:endParaRPr lang="es-CR" sz="1600" b="1"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Ventajas</a:t>
            </a:r>
          </a:p>
          <a:p>
            <a:pPr algn="just">
              <a:buFont typeface="Arial" panose="020B0604020202020204" pitchFamily="34" charset="0"/>
              <a:buChar char="•"/>
            </a:pPr>
            <a:r>
              <a:rPr lang="es-CR" sz="1600" dirty="0">
                <a:solidFill>
                  <a:srgbClr val="FF0000"/>
                </a:solidFill>
                <a:latin typeface="Century Gothic" panose="020B0502020202020204" pitchFamily="34" charset="0"/>
              </a:rPr>
              <a:t>Se pueden obtener estimaciones más precisas y confiables.</a:t>
            </a:r>
          </a:p>
          <a:p>
            <a:pPr algn="just">
              <a:buFont typeface="Arial" panose="020B0604020202020204" pitchFamily="34" charset="0"/>
              <a:buChar char="•"/>
            </a:pPr>
            <a:r>
              <a:rPr lang="es-CR" sz="1600" dirty="0">
                <a:solidFill>
                  <a:srgbClr val="FF0000"/>
                </a:solidFill>
                <a:latin typeface="Century Gothic" panose="020B0502020202020204" pitchFamily="34" charset="0"/>
              </a:rPr>
              <a:t>Puede realizar diferentes métodos de muestreo y/o estimación en determinados estratos, lo que permite reducir la varianza (desviación estándar) y por tanto disminuir el tamaño de la muestra.</a:t>
            </a:r>
          </a:p>
          <a:p>
            <a:pPr algn="just">
              <a:buFont typeface="Arial" panose="020B0604020202020204" pitchFamily="34" charset="0"/>
              <a:buChar char="•"/>
            </a:pPr>
            <a:r>
              <a:rPr lang="es-CR" sz="1600" dirty="0">
                <a:solidFill>
                  <a:srgbClr val="FF0000"/>
                </a:solidFill>
                <a:latin typeface="Century Gothic" panose="020B0502020202020204" pitchFamily="34" charset="0"/>
              </a:rPr>
              <a:t>Facilita la coordinación y realización de los trabajos de campo.</a:t>
            </a:r>
          </a:p>
          <a:p>
            <a:pPr algn="just"/>
            <a:endParaRPr lang="es-CR" sz="1600"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Desventajas</a:t>
            </a:r>
          </a:p>
          <a:p>
            <a:pPr algn="just">
              <a:buFont typeface="Arial" panose="020B0604020202020204" pitchFamily="34" charset="0"/>
              <a:buChar char="•"/>
            </a:pPr>
            <a:r>
              <a:rPr lang="es-CR" sz="1600" dirty="0">
                <a:solidFill>
                  <a:srgbClr val="FF0000"/>
                </a:solidFill>
                <a:latin typeface="Century Gothic" panose="020B0502020202020204" pitchFamily="34" charset="0"/>
              </a:rPr>
              <a:t>Los análisis son complicados</a:t>
            </a:r>
          </a:p>
        </p:txBody>
      </p:sp>
      <p:sp>
        <p:nvSpPr>
          <p:cNvPr id="3" name="Rectángulo 2"/>
          <p:cNvSpPr/>
          <p:nvPr/>
        </p:nvSpPr>
        <p:spPr>
          <a:xfrm>
            <a:off x="6096000" y="1721517"/>
            <a:ext cx="5422565" cy="4770537"/>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Se realiza cuando es imposible el muestreo aleatorio simple debido al tamaño de la población.</a:t>
            </a:r>
          </a:p>
          <a:p>
            <a:pPr algn="just"/>
            <a:r>
              <a:rPr lang="es-CR" sz="1600" dirty="0">
                <a:solidFill>
                  <a:srgbClr val="FF0000"/>
                </a:solidFill>
                <a:latin typeface="Century Gothic" panose="020B0502020202020204" pitchFamily="34" charset="0"/>
              </a:rPr>
              <a:t>En este tipo de muestreos la unidad </a:t>
            </a:r>
            <a:r>
              <a:rPr lang="es-CR" sz="1600" dirty="0" err="1">
                <a:solidFill>
                  <a:srgbClr val="FF0000"/>
                </a:solidFill>
                <a:latin typeface="Century Gothic" panose="020B0502020202020204" pitchFamily="34" charset="0"/>
              </a:rPr>
              <a:t>muestral</a:t>
            </a:r>
            <a:r>
              <a:rPr lang="es-CR" sz="1600" dirty="0">
                <a:solidFill>
                  <a:srgbClr val="FF0000"/>
                </a:solidFill>
                <a:latin typeface="Century Gothic" panose="020B0502020202020204" pitchFamily="34" charset="0"/>
              </a:rPr>
              <a:t> no son los elementos del universo, sino un conjunto de elementos que bajo determinados aspectos se puede considerar que forman una unidad.</a:t>
            </a:r>
          </a:p>
          <a:p>
            <a:pPr algn="just"/>
            <a:endParaRPr lang="es-CR" sz="1600"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Ventajas</a:t>
            </a:r>
          </a:p>
          <a:p>
            <a:pPr algn="just">
              <a:buFont typeface="Arial" panose="020B0604020202020204" pitchFamily="34" charset="0"/>
              <a:buChar char="•"/>
            </a:pPr>
            <a:r>
              <a:rPr lang="es-CR" sz="1600" dirty="0">
                <a:solidFill>
                  <a:srgbClr val="FF0000"/>
                </a:solidFill>
                <a:latin typeface="Century Gothic" panose="020B0502020202020204" pitchFamily="34" charset="0"/>
              </a:rPr>
              <a:t>Resulta muy eficiente cuando la población es enorme.</a:t>
            </a:r>
          </a:p>
          <a:p>
            <a:pPr algn="just">
              <a:buFont typeface="Arial" panose="020B0604020202020204" pitchFamily="34" charset="0"/>
              <a:buChar char="•"/>
            </a:pPr>
            <a:r>
              <a:rPr lang="es-CR" sz="1600" dirty="0">
                <a:solidFill>
                  <a:srgbClr val="FF0000"/>
                </a:solidFill>
                <a:latin typeface="Century Gothic" panose="020B0502020202020204" pitchFamily="34" charset="0"/>
              </a:rPr>
              <a:t>Minimiza Costos.</a:t>
            </a:r>
          </a:p>
          <a:p>
            <a:pPr algn="just">
              <a:buFont typeface="Arial" panose="020B0604020202020204" pitchFamily="34" charset="0"/>
              <a:buChar char="•"/>
            </a:pPr>
            <a:r>
              <a:rPr lang="es-CR" sz="1600" dirty="0">
                <a:solidFill>
                  <a:srgbClr val="FF0000"/>
                </a:solidFill>
                <a:latin typeface="Century Gothic" panose="020B0502020202020204" pitchFamily="34" charset="0"/>
              </a:rPr>
              <a:t>No es necesario tener un listado de toda la población, pueden ser necesario solo de las unidades primarias del muestreo.</a:t>
            </a:r>
          </a:p>
          <a:p>
            <a:pPr algn="just">
              <a:buFont typeface="Arial" panose="020B0604020202020204" pitchFamily="34" charset="0"/>
              <a:buChar char="•"/>
            </a:pPr>
            <a:endParaRPr lang="es-CR" sz="1600"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Desventajas</a:t>
            </a:r>
          </a:p>
          <a:p>
            <a:pPr algn="just">
              <a:buFont typeface="Arial" panose="020B0604020202020204" pitchFamily="34" charset="0"/>
              <a:buChar char="•"/>
            </a:pPr>
            <a:r>
              <a:rPr lang="es-CR" sz="1600" dirty="0">
                <a:solidFill>
                  <a:srgbClr val="FF0000"/>
                </a:solidFill>
                <a:latin typeface="Century Gothic" panose="020B0502020202020204" pitchFamily="34" charset="0"/>
              </a:rPr>
              <a:t>El error estándar es mayor que en el muestreo aleatoria simple o estratificado.</a:t>
            </a:r>
          </a:p>
          <a:p>
            <a:pPr algn="just">
              <a:buFont typeface="Arial" panose="020B0604020202020204" pitchFamily="34" charset="0"/>
              <a:buChar char="•"/>
            </a:pPr>
            <a:r>
              <a:rPr lang="es-CR" sz="1600" dirty="0">
                <a:solidFill>
                  <a:srgbClr val="FF0000"/>
                </a:solidFill>
                <a:latin typeface="Century Gothic" panose="020B0502020202020204" pitchFamily="34" charset="0"/>
              </a:rPr>
              <a:t>Es complejo su cálculo de error estándar.</a:t>
            </a:r>
          </a:p>
        </p:txBody>
      </p:sp>
    </p:spTree>
    <p:extLst>
      <p:ext uri="{BB962C8B-B14F-4D97-AF65-F5344CB8AC3E}">
        <p14:creationId xmlns:p14="http://schemas.microsoft.com/office/powerpoint/2010/main" val="151117204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ector recto 58"/>
          <p:cNvCxnSpPr/>
          <p:nvPr/>
        </p:nvCxnSpPr>
        <p:spPr>
          <a:xfrm flipV="1">
            <a:off x="10256334" y="3563707"/>
            <a:ext cx="656579" cy="1"/>
          </a:xfrm>
          <a:prstGeom prst="line">
            <a:avLst/>
          </a:prstGeom>
          <a:ln>
            <a:solidFill>
              <a:srgbClr val="559374"/>
            </a:solidFill>
            <a:prstDash val="lgDash"/>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ALEATORIZACIÓN</a:t>
            </a:r>
          </a:p>
        </p:txBody>
      </p:sp>
      <p:sp>
        <p:nvSpPr>
          <p:cNvPr id="5" name="Rectángulo 4"/>
          <p:cNvSpPr/>
          <p:nvPr/>
        </p:nvSpPr>
        <p:spPr>
          <a:xfrm>
            <a:off x="640897" y="1545486"/>
            <a:ext cx="4963491" cy="1200329"/>
          </a:xfrm>
          <a:prstGeom prst="rect">
            <a:avLst/>
          </a:prstGeom>
        </p:spPr>
        <p:txBody>
          <a:bodyPr wrap="square">
            <a:spAutoFit/>
          </a:bodyPr>
          <a:lstStyle/>
          <a:p>
            <a:pPr algn="just"/>
            <a:r>
              <a:rPr lang="es-MX" dirty="0">
                <a:solidFill>
                  <a:schemeClr val="tx1">
                    <a:lumMod val="65000"/>
                    <a:lumOff val="35000"/>
                  </a:schemeClr>
                </a:solidFill>
                <a:latin typeface="Century Gothic" panose="020B0502020202020204" pitchFamily="34" charset="0"/>
              </a:rPr>
              <a:t>•El </a:t>
            </a:r>
            <a:r>
              <a:rPr lang="es-MX" b="1" dirty="0">
                <a:solidFill>
                  <a:schemeClr val="tx1">
                    <a:lumMod val="65000"/>
                    <a:lumOff val="35000"/>
                  </a:schemeClr>
                </a:solidFill>
                <a:latin typeface="Century Gothic" panose="020B0502020202020204" pitchFamily="34" charset="0"/>
              </a:rPr>
              <a:t>muestreo probabilístico </a:t>
            </a:r>
            <a:r>
              <a:rPr lang="es-MX" dirty="0">
                <a:solidFill>
                  <a:schemeClr val="tx1">
                    <a:lumMod val="65000"/>
                    <a:lumOff val="35000"/>
                  </a:schemeClr>
                </a:solidFill>
                <a:latin typeface="Century Gothic" panose="020B0502020202020204" pitchFamily="34" charset="0"/>
              </a:rPr>
              <a:t>requiere de un procedimiento mecánico que asigne las probabilidades a las UE o UM. </a:t>
            </a:r>
          </a:p>
          <a:p>
            <a:pPr algn="just"/>
            <a:endParaRPr lang="es-MX" dirty="0">
              <a:solidFill>
                <a:schemeClr val="tx1">
                  <a:lumMod val="65000"/>
                  <a:lumOff val="35000"/>
                </a:schemeClr>
              </a:solidFill>
              <a:latin typeface="Century Gothic" panose="020B0502020202020204" pitchFamily="34" charset="0"/>
            </a:endParaRPr>
          </a:p>
        </p:txBody>
      </p:sp>
      <p:sp>
        <p:nvSpPr>
          <p:cNvPr id="11" name="Rectángulo 10"/>
          <p:cNvSpPr/>
          <p:nvPr/>
        </p:nvSpPr>
        <p:spPr>
          <a:xfrm>
            <a:off x="5508875" y="4501844"/>
            <a:ext cx="1304215" cy="859603"/>
          </a:xfrm>
          <a:prstGeom prst="rect">
            <a:avLst/>
          </a:prstGeom>
          <a:solidFill>
            <a:srgbClr val="559374"/>
          </a:solidFill>
          <a:ln>
            <a:solidFill>
              <a:srgbClr val="559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El proceso continúa</a:t>
            </a:r>
            <a:endParaRPr lang="es-CR" sz="2000" dirty="0"/>
          </a:p>
        </p:txBody>
      </p:sp>
      <p:sp>
        <p:nvSpPr>
          <p:cNvPr id="14" name="Flecha abajo 13"/>
          <p:cNvSpPr/>
          <p:nvPr/>
        </p:nvSpPr>
        <p:spPr>
          <a:xfrm rot="16200000">
            <a:off x="2761950" y="3373192"/>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7" name="Rectángulo 16"/>
          <p:cNvSpPr/>
          <p:nvPr/>
        </p:nvSpPr>
        <p:spPr>
          <a:xfrm>
            <a:off x="1517908" y="2951020"/>
            <a:ext cx="1173156" cy="1040638"/>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Se tienen números</a:t>
            </a:r>
            <a:endParaRPr lang="es-CR" sz="2000" dirty="0"/>
          </a:p>
        </p:txBody>
      </p:sp>
      <p:sp>
        <p:nvSpPr>
          <p:cNvPr id="18" name="Rectángulo 17"/>
          <p:cNvSpPr/>
          <p:nvPr/>
        </p:nvSpPr>
        <p:spPr>
          <a:xfrm>
            <a:off x="3235264" y="2951019"/>
            <a:ext cx="2101793" cy="1057684"/>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Se asignan números a las unidades</a:t>
            </a:r>
            <a:endParaRPr lang="es-CR" sz="2000" dirty="0"/>
          </a:p>
        </p:txBody>
      </p:sp>
      <p:sp>
        <p:nvSpPr>
          <p:cNvPr id="19" name="Rectángulo 18"/>
          <p:cNvSpPr/>
          <p:nvPr/>
        </p:nvSpPr>
        <p:spPr>
          <a:xfrm>
            <a:off x="5916853" y="2951020"/>
            <a:ext cx="2160347" cy="1040638"/>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Se desarrolla un procedimiento aleatorio</a:t>
            </a:r>
            <a:endParaRPr lang="es-CR" sz="2000" dirty="0"/>
          </a:p>
        </p:txBody>
      </p:sp>
      <p:sp>
        <p:nvSpPr>
          <p:cNvPr id="20" name="Rectángulo 19"/>
          <p:cNvSpPr/>
          <p:nvPr/>
        </p:nvSpPr>
        <p:spPr>
          <a:xfrm>
            <a:off x="8710730" y="2951019"/>
            <a:ext cx="1716327" cy="1057683"/>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Se selecciona la primera unidad</a:t>
            </a:r>
            <a:endParaRPr lang="es-CR" sz="2000" dirty="0"/>
          </a:p>
        </p:txBody>
      </p:sp>
      <p:sp>
        <p:nvSpPr>
          <p:cNvPr id="21" name="Flecha abajo 20"/>
          <p:cNvSpPr/>
          <p:nvPr/>
        </p:nvSpPr>
        <p:spPr>
          <a:xfrm rot="16200000">
            <a:off x="5438747" y="3373192"/>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2" name="Flecha abajo 21"/>
          <p:cNvSpPr/>
          <p:nvPr/>
        </p:nvSpPr>
        <p:spPr>
          <a:xfrm rot="16200000">
            <a:off x="8245336" y="3342358"/>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3" name="Rectángulo 22"/>
          <p:cNvSpPr/>
          <p:nvPr/>
        </p:nvSpPr>
        <p:spPr>
          <a:xfrm>
            <a:off x="6096000" y="1499319"/>
            <a:ext cx="5275006" cy="923330"/>
          </a:xfrm>
          <a:prstGeom prst="rect">
            <a:avLst/>
          </a:prstGeom>
        </p:spPr>
        <p:txBody>
          <a:bodyPr wrap="square">
            <a:spAutoFit/>
          </a:bodyPr>
          <a:lstStyle/>
          <a:p>
            <a:pPr algn="just"/>
            <a:r>
              <a:rPr lang="es-MX" dirty="0">
                <a:solidFill>
                  <a:schemeClr val="tx1">
                    <a:lumMod val="65000"/>
                    <a:lumOff val="35000"/>
                  </a:schemeClr>
                </a:solidFill>
                <a:latin typeface="Century Gothic" panose="020B0502020202020204" pitchFamily="34" charset="0"/>
              </a:rPr>
              <a:t>•La aleatorización es una operación matemática y debe ser guiada mediante con una operación probabilística. </a:t>
            </a:r>
          </a:p>
        </p:txBody>
      </p:sp>
      <p:cxnSp>
        <p:nvCxnSpPr>
          <p:cNvPr id="25" name="Conector recto de flecha 24"/>
          <p:cNvCxnSpPr/>
          <p:nvPr/>
        </p:nvCxnSpPr>
        <p:spPr>
          <a:xfrm flipH="1">
            <a:off x="6835730" y="4931646"/>
            <a:ext cx="4063328" cy="0"/>
          </a:xfrm>
          <a:prstGeom prst="straightConnector1">
            <a:avLst/>
          </a:prstGeom>
          <a:ln>
            <a:solidFill>
              <a:srgbClr val="55937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flipV="1">
            <a:off x="10899058" y="3578900"/>
            <a:ext cx="0" cy="1352746"/>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H="1" flipV="1">
            <a:off x="882455" y="4903484"/>
            <a:ext cx="4646566" cy="2"/>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882455" y="3550738"/>
            <a:ext cx="0" cy="1352746"/>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882455" y="3545426"/>
            <a:ext cx="601738" cy="0"/>
          </a:xfrm>
          <a:prstGeom prst="straightConnector1">
            <a:avLst/>
          </a:prstGeom>
          <a:ln>
            <a:solidFill>
              <a:srgbClr val="55937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7153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Tree>
    <p:extLst>
      <p:ext uri="{BB962C8B-B14F-4D97-AF65-F5344CB8AC3E}">
        <p14:creationId xmlns:p14="http://schemas.microsoft.com/office/powerpoint/2010/main" val="3242094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ERRORES DE MUESTREO</a:t>
            </a:r>
            <a:endParaRPr lang="es-CR" sz="2400" dirty="0">
              <a:latin typeface="Book Antiqua" panose="02040602050305030304" pitchFamily="18" charset="0"/>
            </a:endParaRPr>
          </a:p>
        </p:txBody>
      </p:sp>
      <p:sp>
        <p:nvSpPr>
          <p:cNvPr id="2" name="Rectángulo 1"/>
          <p:cNvSpPr/>
          <p:nvPr/>
        </p:nvSpPr>
        <p:spPr>
          <a:xfrm>
            <a:off x="974859" y="2151546"/>
            <a:ext cx="4747515" cy="461665"/>
          </a:xfrm>
          <a:prstGeom prst="rect">
            <a:avLst/>
          </a:prstGeom>
          <a:solidFill>
            <a:schemeClr val="accent2"/>
          </a:solidFill>
        </p:spPr>
        <p:txBody>
          <a:bodyPr wrap="square">
            <a:spAutoFit/>
          </a:bodyPr>
          <a:lstStyle/>
          <a:p>
            <a:pPr algn="ctr"/>
            <a:r>
              <a:rPr lang="es-MX" sz="2400" dirty="0">
                <a:solidFill>
                  <a:schemeClr val="bg1"/>
                </a:solidFill>
              </a:rPr>
              <a:t>Muestreo </a:t>
            </a:r>
            <a:r>
              <a:rPr lang="es-MX" sz="2400" b="1" u="sng" dirty="0">
                <a:solidFill>
                  <a:schemeClr val="bg1"/>
                </a:solidFill>
              </a:rPr>
              <a:t>no</a:t>
            </a:r>
            <a:r>
              <a:rPr lang="es-MX" sz="2400" dirty="0">
                <a:solidFill>
                  <a:schemeClr val="bg1"/>
                </a:solidFill>
              </a:rPr>
              <a:t> probabilístico</a:t>
            </a:r>
          </a:p>
        </p:txBody>
      </p:sp>
      <p:sp>
        <p:nvSpPr>
          <p:cNvPr id="3" name="Rectángulo 2"/>
          <p:cNvSpPr/>
          <p:nvPr/>
        </p:nvSpPr>
        <p:spPr>
          <a:xfrm>
            <a:off x="6537121" y="2151546"/>
            <a:ext cx="4590639" cy="461665"/>
          </a:xfrm>
          <a:prstGeom prst="rect">
            <a:avLst/>
          </a:prstGeom>
          <a:solidFill>
            <a:schemeClr val="accent2"/>
          </a:solidFill>
        </p:spPr>
        <p:txBody>
          <a:bodyPr wrap="square">
            <a:spAutoFit/>
          </a:bodyPr>
          <a:lstStyle/>
          <a:p>
            <a:pPr algn="ctr"/>
            <a:r>
              <a:rPr lang="es-MX" sz="2400" dirty="0">
                <a:solidFill>
                  <a:schemeClr val="bg1"/>
                </a:solidFill>
              </a:rPr>
              <a:t>Muestreo probabilístico</a:t>
            </a:r>
          </a:p>
        </p:txBody>
      </p:sp>
      <p:sp>
        <p:nvSpPr>
          <p:cNvPr id="5" name="Rectángulo 4"/>
          <p:cNvSpPr/>
          <p:nvPr/>
        </p:nvSpPr>
        <p:spPr>
          <a:xfrm>
            <a:off x="1230501" y="2774394"/>
            <a:ext cx="4491874" cy="1477328"/>
          </a:xfrm>
          <a:prstGeom prst="rect">
            <a:avLst/>
          </a:prstGeom>
        </p:spPr>
        <p:txBody>
          <a:bodyPr wrap="square">
            <a:spAutoFit/>
          </a:bodyPr>
          <a:lstStyle/>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Los errores son sistemáticos y van en una sola dirección </a:t>
            </a: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Produce lo que se denomina sesgo de selección</a:t>
            </a:r>
          </a:p>
        </p:txBody>
      </p:sp>
      <p:sp>
        <p:nvSpPr>
          <p:cNvPr id="7" name="Rectángulo 6"/>
          <p:cNvSpPr/>
          <p:nvPr/>
        </p:nvSpPr>
        <p:spPr>
          <a:xfrm>
            <a:off x="6693997" y="2736576"/>
            <a:ext cx="4433763" cy="1754326"/>
          </a:xfrm>
          <a:prstGeom prst="rect">
            <a:avLst/>
          </a:prstGeom>
        </p:spPr>
        <p:txBody>
          <a:bodyPr wrap="square">
            <a:spAutoFit/>
          </a:bodyPr>
          <a:lstStyle/>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Los errores son aleatorios y se anulan entre sí </a:t>
            </a: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Esos errores pueden medirse con un modelo, mediante errores de muestreo</a:t>
            </a:r>
          </a:p>
        </p:txBody>
      </p:sp>
      <p:cxnSp>
        <p:nvCxnSpPr>
          <p:cNvPr id="8" name="Conector recto 7"/>
          <p:cNvCxnSpPr/>
          <p:nvPr/>
        </p:nvCxnSpPr>
        <p:spPr>
          <a:xfrm>
            <a:off x="974859" y="2613211"/>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6537121" y="2575393"/>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82202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MUESTRAS REPRESENTATIVAS</a:t>
            </a:r>
          </a:p>
        </p:txBody>
      </p:sp>
      <p:sp>
        <p:nvSpPr>
          <p:cNvPr id="3" name="Rectángulo 2"/>
          <p:cNvSpPr/>
          <p:nvPr/>
        </p:nvSpPr>
        <p:spPr>
          <a:xfrm>
            <a:off x="280744" y="2604972"/>
            <a:ext cx="3415124" cy="2554545"/>
          </a:xfrm>
          <a:prstGeom prst="rect">
            <a:avLst/>
          </a:prstGeom>
        </p:spPr>
        <p:txBody>
          <a:bodyPr wrap="square">
            <a:spAutoFit/>
          </a:bodyPr>
          <a:lstStyle/>
          <a:p>
            <a:pPr marL="285750"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Es un conjunto de elementos que se proyectan a la población </a:t>
            </a: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Es un conjunto de elementos que se seleccionan usando muestreo probabilístico y que representan a la población en sus características de estudio</a:t>
            </a:r>
          </a:p>
        </p:txBody>
      </p:sp>
      <p:sp>
        <p:nvSpPr>
          <p:cNvPr id="6" name="Rectángulo 5"/>
          <p:cNvSpPr/>
          <p:nvPr/>
        </p:nvSpPr>
        <p:spPr>
          <a:xfrm>
            <a:off x="4187144" y="2619973"/>
            <a:ext cx="3636347" cy="2062103"/>
          </a:xfrm>
          <a:prstGeom prst="rect">
            <a:avLst/>
          </a:prstGeom>
        </p:spPr>
        <p:txBody>
          <a:bodyPr wrap="square">
            <a:spAutoFit/>
          </a:bodyPr>
          <a:lstStyle/>
          <a:p>
            <a:pPr marL="285750"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Conociendo la población </a:t>
            </a: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Usando métodos de selección de muestras representativas </a:t>
            </a: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Aceptando cierto grado de error (confianza del 95%, por ejemplo)</a:t>
            </a:r>
          </a:p>
        </p:txBody>
      </p:sp>
      <p:sp>
        <p:nvSpPr>
          <p:cNvPr id="8" name="Rectángulo 7"/>
          <p:cNvSpPr/>
          <p:nvPr/>
        </p:nvSpPr>
        <p:spPr>
          <a:xfrm>
            <a:off x="8194327" y="2524108"/>
            <a:ext cx="3902872" cy="3539430"/>
          </a:xfrm>
          <a:prstGeom prst="rect">
            <a:avLst/>
          </a:prstGeom>
        </p:spPr>
        <p:txBody>
          <a:bodyPr wrap="square">
            <a:spAutoFit/>
          </a:bodyPr>
          <a:lstStyle/>
          <a:p>
            <a:pPr algn="just"/>
            <a:r>
              <a:rPr lang="es-MX" sz="1600" b="1" dirty="0">
                <a:solidFill>
                  <a:schemeClr val="tx1">
                    <a:lumMod val="65000"/>
                    <a:lumOff val="35000"/>
                  </a:schemeClr>
                </a:solidFill>
                <a:latin typeface="Century Gothic" panose="020B0502020202020204" pitchFamily="34" charset="0"/>
              </a:rPr>
              <a:t>El muestreo al azar es preferido porque: </a:t>
            </a:r>
          </a:p>
          <a:p>
            <a:pPr algn="just"/>
            <a:endParaRPr lang="es-MX" sz="1600" b="1" dirty="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Elimina los sesgos de selección </a:t>
            </a:r>
          </a:p>
          <a:p>
            <a:pPr marL="285750" lvl="1"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Produce errores de muestreo que pueden medirse con modelos probabilísticos </a:t>
            </a:r>
          </a:p>
          <a:p>
            <a:pPr marL="285750" lvl="1"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Controla los errores de muestreo (incremento de n) </a:t>
            </a:r>
          </a:p>
          <a:p>
            <a:pPr marL="285750" lvl="1"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a:solidFill>
                  <a:schemeClr val="tx1">
                    <a:lumMod val="65000"/>
                    <a:lumOff val="35000"/>
                  </a:schemeClr>
                </a:solidFill>
                <a:latin typeface="Century Gothic" panose="020B0502020202020204" pitchFamily="34" charset="0"/>
              </a:rPr>
              <a:t>Puede calcularse la precisión de las estimaciones28</a:t>
            </a:r>
          </a:p>
        </p:txBody>
      </p:sp>
      <p:sp>
        <p:nvSpPr>
          <p:cNvPr id="9" name="Rectángulo 8"/>
          <p:cNvSpPr/>
          <p:nvPr/>
        </p:nvSpPr>
        <p:spPr>
          <a:xfrm>
            <a:off x="-1" y="1152964"/>
            <a:ext cx="3996813" cy="1162886"/>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1. ¿Qué es una muestra representativa?</a:t>
            </a:r>
          </a:p>
        </p:txBody>
      </p:sp>
      <p:sp>
        <p:nvSpPr>
          <p:cNvPr id="10" name="Rectángulo 9"/>
          <p:cNvSpPr/>
          <p:nvPr/>
        </p:nvSpPr>
        <p:spPr>
          <a:xfrm>
            <a:off x="3996812" y="1153256"/>
            <a:ext cx="4017013" cy="1171932"/>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2. ¿Cómo asegurar que una muestra es representativa?</a:t>
            </a:r>
          </a:p>
        </p:txBody>
      </p:sp>
      <p:sp>
        <p:nvSpPr>
          <p:cNvPr id="11" name="Rectángulo 10"/>
          <p:cNvSpPr/>
          <p:nvPr/>
        </p:nvSpPr>
        <p:spPr>
          <a:xfrm>
            <a:off x="7993624" y="1152964"/>
            <a:ext cx="4198376" cy="1177634"/>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3. ¿Cómo seleccionar muestras representativas?</a:t>
            </a:r>
          </a:p>
        </p:txBody>
      </p:sp>
      <p:cxnSp>
        <p:nvCxnSpPr>
          <p:cNvPr id="12" name="Conector recto 11"/>
          <p:cNvCxnSpPr/>
          <p:nvPr/>
        </p:nvCxnSpPr>
        <p:spPr>
          <a:xfrm>
            <a:off x="3996812" y="1162594"/>
            <a:ext cx="0" cy="3588915"/>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013825" y="1162594"/>
            <a:ext cx="0" cy="3588915"/>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996812" y="4751509"/>
            <a:ext cx="0" cy="2106491"/>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8003992" y="4751509"/>
            <a:ext cx="0" cy="2106491"/>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53725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CRITERIOS PARA EL DISEÑO DE LA MUESTRA</a:t>
            </a:r>
            <a:endParaRPr lang="es-CR" sz="2400" dirty="0">
              <a:latin typeface="Book Antiqua" panose="02040602050305030304" pitchFamily="18" charset="0"/>
            </a:endParaRPr>
          </a:p>
        </p:txBody>
      </p:sp>
      <p:sp>
        <p:nvSpPr>
          <p:cNvPr id="3" name="Rectángulo 2"/>
          <p:cNvSpPr/>
          <p:nvPr/>
        </p:nvSpPr>
        <p:spPr>
          <a:xfrm>
            <a:off x="809991" y="3918998"/>
            <a:ext cx="4746456" cy="1323439"/>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El diseño (selección y estimación) deben orientarse a los objetivos de la investigación, hechos a la medida del diseño de la encuesta y ajustado a las condiciones de la encuesta.</a:t>
            </a:r>
          </a:p>
        </p:txBody>
      </p:sp>
      <p:sp>
        <p:nvSpPr>
          <p:cNvPr id="2" name="Rectángulo 1"/>
          <p:cNvSpPr/>
          <p:nvPr/>
        </p:nvSpPr>
        <p:spPr>
          <a:xfrm>
            <a:off x="730109" y="2210216"/>
            <a:ext cx="5041421" cy="830997"/>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Permite calcular, a partir de la propia muestra, estimaciones válidas o aproximadas de su variabilidad de muestreo.</a:t>
            </a:r>
          </a:p>
        </p:txBody>
      </p:sp>
      <p:sp>
        <p:nvSpPr>
          <p:cNvPr id="5" name="Rectángulo 4"/>
          <p:cNvSpPr/>
          <p:nvPr/>
        </p:nvSpPr>
        <p:spPr>
          <a:xfrm>
            <a:off x="6558245" y="3918998"/>
            <a:ext cx="5068389" cy="2554545"/>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Se requiere de cuidado para traducir el modelo de selección teórico a un conjunto de instrucciones de oficina y de campo. </a:t>
            </a:r>
          </a:p>
          <a:p>
            <a:pPr algn="just"/>
            <a:endParaRPr lang="es-MX" sz="1600" dirty="0">
              <a:solidFill>
                <a:schemeClr val="tx1">
                  <a:lumMod val="65000"/>
                  <a:lumOff val="35000"/>
                </a:schemeClr>
              </a:solidFill>
              <a:latin typeface="Century Gothic" panose="020B0502020202020204" pitchFamily="34" charset="0"/>
            </a:endParaRPr>
          </a:p>
          <a:p>
            <a:pPr algn="just"/>
            <a:r>
              <a:rPr lang="es-MX" sz="1600" dirty="0">
                <a:solidFill>
                  <a:schemeClr val="tx1">
                    <a:lumMod val="65000"/>
                    <a:lumOff val="35000"/>
                  </a:schemeClr>
                </a:solidFill>
                <a:latin typeface="Century Gothic" panose="020B0502020202020204" pitchFamily="34" charset="0"/>
              </a:rPr>
              <a:t>Las instrucciones deben ser simples, claras, prácticas y completas. </a:t>
            </a:r>
          </a:p>
          <a:p>
            <a:pPr algn="just"/>
            <a:endParaRPr lang="es-MX" sz="1600" dirty="0">
              <a:solidFill>
                <a:schemeClr val="tx1">
                  <a:lumMod val="65000"/>
                  <a:lumOff val="35000"/>
                </a:schemeClr>
              </a:solidFill>
              <a:latin typeface="Century Gothic" panose="020B0502020202020204" pitchFamily="34" charset="0"/>
            </a:endParaRPr>
          </a:p>
          <a:p>
            <a:pPr algn="just"/>
            <a:r>
              <a:rPr lang="es-MX" sz="1600" b="1" dirty="0">
                <a:solidFill>
                  <a:schemeClr val="tx1">
                    <a:lumMod val="65000"/>
                    <a:lumOff val="35000"/>
                  </a:schemeClr>
                </a:solidFill>
                <a:latin typeface="Century Gothic" panose="020B0502020202020204" pitchFamily="34" charset="0"/>
              </a:rPr>
              <a:t>Ejemplo: </a:t>
            </a:r>
            <a:r>
              <a:rPr lang="es-MX" sz="1600" dirty="0">
                <a:solidFill>
                  <a:schemeClr val="tx1">
                    <a:lumMod val="65000"/>
                    <a:lumOff val="35000"/>
                  </a:schemeClr>
                </a:solidFill>
                <a:latin typeface="Century Gothic" panose="020B0502020202020204" pitchFamily="34" charset="0"/>
              </a:rPr>
              <a:t>localización de UPM, selección de personas a entrevistar, procedimientos para viviendas que no están en el marco, etc.</a:t>
            </a:r>
          </a:p>
        </p:txBody>
      </p:sp>
      <p:sp>
        <p:nvSpPr>
          <p:cNvPr id="6" name="Rectángulo 5"/>
          <p:cNvSpPr/>
          <p:nvPr/>
        </p:nvSpPr>
        <p:spPr>
          <a:xfrm>
            <a:off x="6558248" y="2272328"/>
            <a:ext cx="5068389" cy="584775"/>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Se requiere cumplir el objetivo a un costo mínimo. El problema del costo y la precisión.</a:t>
            </a:r>
          </a:p>
        </p:txBody>
      </p:sp>
      <p:sp>
        <p:nvSpPr>
          <p:cNvPr id="7" name="Rectángulo 6"/>
          <p:cNvSpPr/>
          <p:nvPr/>
        </p:nvSpPr>
        <p:spPr>
          <a:xfrm>
            <a:off x="594911" y="3386986"/>
            <a:ext cx="5176616" cy="461665"/>
          </a:xfrm>
          <a:prstGeom prst="rect">
            <a:avLst/>
          </a:prstGeom>
          <a:solidFill>
            <a:schemeClr val="accent2"/>
          </a:solidFill>
        </p:spPr>
        <p:txBody>
          <a:bodyPr wrap="square">
            <a:spAutoFit/>
          </a:bodyPr>
          <a:lstStyle/>
          <a:p>
            <a:r>
              <a:rPr lang="es-MX" sz="2400" dirty="0">
                <a:solidFill>
                  <a:schemeClr val="bg1"/>
                </a:solidFill>
                <a:latin typeface="Century Gothic "/>
              </a:rPr>
              <a:t>   Orientación hacia la meta </a:t>
            </a:r>
          </a:p>
        </p:txBody>
      </p:sp>
      <p:cxnSp>
        <p:nvCxnSpPr>
          <p:cNvPr id="9" name="Conector recto 8"/>
          <p:cNvCxnSpPr/>
          <p:nvPr/>
        </p:nvCxnSpPr>
        <p:spPr>
          <a:xfrm flipH="1">
            <a:off x="594911" y="3691559"/>
            <a:ext cx="66" cy="1550878"/>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594914" y="1678204"/>
            <a:ext cx="5176616" cy="461665"/>
          </a:xfrm>
          <a:prstGeom prst="rect">
            <a:avLst/>
          </a:prstGeom>
          <a:solidFill>
            <a:schemeClr val="accent2"/>
          </a:solidFill>
        </p:spPr>
        <p:txBody>
          <a:bodyPr wrap="square">
            <a:spAutoFit/>
          </a:bodyPr>
          <a:lstStyle/>
          <a:p>
            <a:r>
              <a:rPr lang="es-MX" sz="2400" dirty="0">
                <a:solidFill>
                  <a:schemeClr val="bg1"/>
                </a:solidFill>
                <a:latin typeface="Century Gothic "/>
              </a:rPr>
              <a:t>   Medibilidad</a:t>
            </a:r>
          </a:p>
        </p:txBody>
      </p:sp>
      <p:cxnSp>
        <p:nvCxnSpPr>
          <p:cNvPr id="11" name="Conector recto 10"/>
          <p:cNvCxnSpPr/>
          <p:nvPr/>
        </p:nvCxnSpPr>
        <p:spPr>
          <a:xfrm flipH="1">
            <a:off x="594914" y="1982777"/>
            <a:ext cx="66" cy="990828"/>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6450021" y="3386986"/>
            <a:ext cx="5176616" cy="461665"/>
          </a:xfrm>
          <a:prstGeom prst="rect">
            <a:avLst/>
          </a:prstGeom>
          <a:solidFill>
            <a:schemeClr val="accent2"/>
          </a:solidFill>
        </p:spPr>
        <p:txBody>
          <a:bodyPr wrap="square">
            <a:spAutoFit/>
          </a:bodyPr>
          <a:lstStyle/>
          <a:p>
            <a:r>
              <a:rPr lang="es-MX" sz="2400" dirty="0">
                <a:solidFill>
                  <a:schemeClr val="bg1"/>
                </a:solidFill>
                <a:latin typeface="Century Gothic "/>
              </a:rPr>
              <a:t>   Practicidad </a:t>
            </a:r>
          </a:p>
        </p:txBody>
      </p:sp>
      <p:cxnSp>
        <p:nvCxnSpPr>
          <p:cNvPr id="13" name="Conector recto 12"/>
          <p:cNvCxnSpPr/>
          <p:nvPr/>
        </p:nvCxnSpPr>
        <p:spPr>
          <a:xfrm flipH="1">
            <a:off x="6450019" y="3691559"/>
            <a:ext cx="68" cy="2504986"/>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50022" y="1679760"/>
            <a:ext cx="5176616" cy="461665"/>
          </a:xfrm>
          <a:prstGeom prst="rect">
            <a:avLst/>
          </a:prstGeom>
          <a:solidFill>
            <a:schemeClr val="accent2"/>
          </a:solidFill>
        </p:spPr>
        <p:txBody>
          <a:bodyPr wrap="square">
            <a:spAutoFit/>
          </a:bodyPr>
          <a:lstStyle/>
          <a:p>
            <a:r>
              <a:rPr lang="es-MX" sz="2400" dirty="0">
                <a:solidFill>
                  <a:schemeClr val="bg1"/>
                </a:solidFill>
                <a:latin typeface="Century Gothic "/>
              </a:rPr>
              <a:t>   Economía</a:t>
            </a:r>
          </a:p>
        </p:txBody>
      </p:sp>
      <p:cxnSp>
        <p:nvCxnSpPr>
          <p:cNvPr id="18" name="Conector recto 17"/>
          <p:cNvCxnSpPr/>
          <p:nvPr/>
        </p:nvCxnSpPr>
        <p:spPr>
          <a:xfrm flipH="1">
            <a:off x="6450022" y="1984333"/>
            <a:ext cx="66" cy="1009590"/>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7209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Tree>
    <p:extLst>
      <p:ext uri="{BB962C8B-B14F-4D97-AF65-F5344CB8AC3E}">
        <p14:creationId xmlns:p14="http://schemas.microsoft.com/office/powerpoint/2010/main" val="1651458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flipH="1">
            <a:off x="5336092" y="-4"/>
            <a:ext cx="3840482" cy="2762025"/>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flipH="1">
            <a:off x="648789" y="-4"/>
            <a:ext cx="3840482" cy="2762025"/>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rot="16200000">
            <a:off x="2666999" y="-2667001"/>
            <a:ext cx="6858004" cy="12191997"/>
          </a:xfrm>
          <a:prstGeom prst="rect">
            <a:avLst/>
          </a:prstGeom>
          <a:solidFill>
            <a:srgbClr val="054E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4" name="Rectángulo redondeado 23"/>
          <p:cNvSpPr/>
          <p:nvPr/>
        </p:nvSpPr>
        <p:spPr>
          <a:xfrm>
            <a:off x="2757630" y="1897925"/>
            <a:ext cx="1654628" cy="1814286"/>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5" name="4 Rectángulo redondeado"/>
          <p:cNvSpPr/>
          <p:nvPr/>
        </p:nvSpPr>
        <p:spPr>
          <a:xfrm>
            <a:off x="4542885" y="2329973"/>
            <a:ext cx="3184439"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a:latin typeface="Century Gothic" panose="020B0502020202020204" pitchFamily="34" charset="0"/>
              </a:rPr>
              <a:t>TAMAÑO DE </a:t>
            </a:r>
            <a:r>
              <a:rPr lang="es-MX" sz="2400">
                <a:latin typeface="Century Gothic" panose="020B0502020202020204" pitchFamily="34" charset="0"/>
              </a:rPr>
              <a:t>LA MUESTRA</a:t>
            </a:r>
            <a:endParaRPr lang="es-CR" sz="2400" dirty="0">
              <a:latin typeface="Book Antiqua" panose="02040602050305030304" pitchFamily="18" charset="0"/>
            </a:endParaRPr>
          </a:p>
        </p:txBody>
      </p:sp>
      <p:sp>
        <p:nvSpPr>
          <p:cNvPr id="28" name="4 Rectángulo redondeado"/>
          <p:cNvSpPr/>
          <p:nvPr/>
        </p:nvSpPr>
        <p:spPr>
          <a:xfrm>
            <a:off x="3149429" y="2329973"/>
            <a:ext cx="1393456"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200" dirty="0">
                <a:latin typeface="Century Gothic" panose="020B0502020202020204" pitchFamily="34" charset="0"/>
              </a:rPr>
              <a:t>2.</a:t>
            </a:r>
            <a:endParaRPr lang="es-CR" sz="7200" dirty="0">
              <a:latin typeface="Century Gothic" panose="020B0502020202020204" pitchFamily="34" charset="0"/>
            </a:endParaRPr>
          </a:p>
        </p:txBody>
      </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450" y="3927251"/>
            <a:ext cx="5144607" cy="3975378"/>
          </a:xfrm>
          <a:prstGeom prst="rect">
            <a:avLst/>
          </a:prstGeom>
        </p:spPr>
      </p:pic>
      <p:pic>
        <p:nvPicPr>
          <p:cNvPr id="30" name="Imagen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53" y="3936664"/>
            <a:ext cx="5144607" cy="3975378"/>
          </a:xfrm>
          <a:prstGeom prst="rect">
            <a:avLst/>
          </a:prstGeom>
        </p:spPr>
      </p:pic>
      <p:pic>
        <p:nvPicPr>
          <p:cNvPr id="31" name="Imagen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6156" y="3930035"/>
            <a:ext cx="5144607" cy="3975378"/>
          </a:xfrm>
          <a:prstGeom prst="rect">
            <a:avLst/>
          </a:prstGeom>
        </p:spPr>
      </p:pic>
      <p:pic>
        <p:nvPicPr>
          <p:cNvPr id="32" name="Imagen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459" y="3936664"/>
            <a:ext cx="5144607" cy="3975378"/>
          </a:xfrm>
          <a:prstGeom prst="rect">
            <a:avLst/>
          </a:prstGeom>
        </p:spPr>
      </p:pic>
      <p:pic>
        <p:nvPicPr>
          <p:cNvPr id="33" name="Imagen 32"/>
          <p:cNvPicPr>
            <a:picLocks noChangeAspect="1"/>
          </p:cNvPicPr>
          <p:nvPr/>
        </p:nvPicPr>
        <p:blipFill rotWithShape="1">
          <a:blip r:embed="rId2" cstate="print">
            <a:extLst>
              <a:ext uri="{28A0092B-C50C-407E-A947-70E740481C1C}">
                <a14:useLocalDpi xmlns:a14="http://schemas.microsoft.com/office/drawing/2010/main" val="0"/>
              </a:ext>
            </a:extLst>
          </a:blip>
          <a:srcRect r="37688" b="28377"/>
          <a:stretch/>
        </p:blipFill>
        <p:spPr>
          <a:xfrm>
            <a:off x="8990763" y="3930035"/>
            <a:ext cx="3205720" cy="2847283"/>
          </a:xfrm>
          <a:prstGeom prst="rect">
            <a:avLst/>
          </a:prstGeom>
        </p:spPr>
      </p:pic>
    </p:spTree>
    <p:extLst>
      <p:ext uri="{BB962C8B-B14F-4D97-AF65-F5344CB8AC3E}">
        <p14:creationId xmlns:p14="http://schemas.microsoft.com/office/powerpoint/2010/main" val="362960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5320" y="1582737"/>
            <a:ext cx="4582886" cy="1526223"/>
          </a:xfrm>
        </p:spPr>
        <p:txBody>
          <a:bodyPr>
            <a:normAutofit/>
          </a:bodyPr>
          <a:lstStyle/>
          <a:p>
            <a:pPr marL="0" indent="0" algn="ctr">
              <a:buNone/>
            </a:pPr>
            <a:r>
              <a:rPr lang="es-CR" sz="1600" dirty="0">
                <a:solidFill>
                  <a:schemeClr val="tx1">
                    <a:lumMod val="65000"/>
                    <a:lumOff val="35000"/>
                  </a:schemeClr>
                </a:solidFill>
                <a:latin typeface="Century Gothic" panose="020B0502020202020204" pitchFamily="34" charset="0"/>
              </a:rPr>
              <a:t>La pregunta mas común</a:t>
            </a:r>
          </a:p>
          <a:p>
            <a:pPr marL="0" indent="0" algn="ctr">
              <a:buNone/>
            </a:pPr>
            <a:r>
              <a:rPr lang="es-CR" sz="2400" b="1" dirty="0">
                <a:solidFill>
                  <a:schemeClr val="tx1">
                    <a:lumMod val="65000"/>
                    <a:lumOff val="35000"/>
                  </a:schemeClr>
                </a:solidFill>
                <a:latin typeface="Century Gothic" panose="020B0502020202020204" pitchFamily="34" charset="0"/>
              </a:rPr>
              <a:t> </a:t>
            </a:r>
            <a:r>
              <a:rPr lang="es-CR" sz="2400" b="1" dirty="0">
                <a:solidFill>
                  <a:schemeClr val="tx1">
                    <a:lumMod val="65000"/>
                    <a:lumOff val="35000"/>
                  </a:schemeClr>
                </a:solidFill>
              </a:rPr>
              <a:t>¿</a:t>
            </a:r>
            <a:r>
              <a:rPr lang="es-CR" sz="2400" b="1" dirty="0">
                <a:solidFill>
                  <a:schemeClr val="tx1">
                    <a:lumMod val="65000"/>
                    <a:lumOff val="35000"/>
                  </a:schemeClr>
                </a:solidFill>
                <a:latin typeface="Century Gothic" panose="020B0502020202020204" pitchFamily="34" charset="0"/>
              </a:rPr>
              <a:t>Que tamaño de muestra debo seleccionar para hacer una encuesta</a:t>
            </a:r>
            <a:r>
              <a:rPr lang="es-CR" sz="2400" b="1" dirty="0">
                <a:solidFill>
                  <a:schemeClr val="tx1">
                    <a:lumMod val="65000"/>
                    <a:lumOff val="35000"/>
                  </a:schemeClr>
                </a:solidFill>
              </a:rPr>
              <a:t>?</a:t>
            </a:r>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TAMAÑO DE MUESTRA</a:t>
            </a:r>
            <a:endParaRPr lang="es-CR" sz="2400" dirty="0">
              <a:latin typeface="Book Antiqua" panose="02040602050305030304" pitchFamily="18" charset="0"/>
            </a:endParaRPr>
          </a:p>
        </p:txBody>
      </p:sp>
      <p:sp>
        <p:nvSpPr>
          <p:cNvPr id="6" name="Rectángulo 5"/>
          <p:cNvSpPr/>
          <p:nvPr/>
        </p:nvSpPr>
        <p:spPr>
          <a:xfrm>
            <a:off x="800220" y="4802921"/>
            <a:ext cx="4511041" cy="590931"/>
          </a:xfrm>
          <a:prstGeom prst="rect">
            <a:avLst/>
          </a:prstGeom>
          <a:noFill/>
        </p:spPr>
        <p:txBody>
          <a:bodyPr wrap="square">
            <a:spAutoFit/>
          </a:bodyPr>
          <a:lstStyle/>
          <a:p>
            <a:pPr indent="-285750" algn="ctr">
              <a:lnSpc>
                <a:spcPct val="90000"/>
              </a:lnSpc>
              <a:spcBef>
                <a:spcPts val="1000"/>
              </a:spcBef>
            </a:pPr>
            <a:r>
              <a:rPr lang="es-CR" dirty="0">
                <a:solidFill>
                  <a:srgbClr val="ADADAD"/>
                </a:solidFill>
                <a:latin typeface="Century Gothic" panose="020B0502020202020204" pitchFamily="34" charset="0"/>
              </a:rPr>
              <a:t>Si el muestrista responde inmediatamente </a:t>
            </a:r>
          </a:p>
        </p:txBody>
      </p:sp>
      <p:cxnSp>
        <p:nvCxnSpPr>
          <p:cNvPr id="8" name="Conector recto de flecha 7"/>
          <p:cNvCxnSpPr>
            <a:stCxn id="3" idx="2"/>
          </p:cNvCxnSpPr>
          <p:nvPr/>
        </p:nvCxnSpPr>
        <p:spPr>
          <a:xfrm>
            <a:off x="2946763" y="3108960"/>
            <a:ext cx="0" cy="352697"/>
          </a:xfrm>
          <a:prstGeom prst="straightConnector1">
            <a:avLst/>
          </a:prstGeom>
          <a:ln w="38100">
            <a:solidFill>
              <a:srgbClr val="ADADAD"/>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6084" y="3579764"/>
            <a:ext cx="1161358" cy="1161358"/>
          </a:xfrm>
          <a:prstGeom prst="rect">
            <a:avLst/>
          </a:prstGeom>
        </p:spPr>
      </p:pic>
      <p:sp>
        <p:nvSpPr>
          <p:cNvPr id="11" name="Rectángulo 10"/>
          <p:cNvSpPr/>
          <p:nvPr/>
        </p:nvSpPr>
        <p:spPr>
          <a:xfrm>
            <a:off x="6666411" y="2041211"/>
            <a:ext cx="4776652" cy="646331"/>
          </a:xfrm>
          <a:prstGeom prst="rect">
            <a:avLst/>
          </a:prstGeom>
        </p:spPr>
        <p:txBody>
          <a:bodyPr wrap="square">
            <a:spAutoFit/>
          </a:bodyPr>
          <a:lstStyle/>
          <a:p>
            <a:pPr algn="ctr">
              <a:lnSpc>
                <a:spcPct val="90000"/>
              </a:lnSpc>
              <a:spcBef>
                <a:spcPts val="1000"/>
              </a:spcBef>
            </a:pPr>
            <a:r>
              <a:rPr lang="es-CR" sz="2000" b="1" dirty="0">
                <a:solidFill>
                  <a:srgbClr val="ED7D31"/>
                </a:solidFill>
              </a:rPr>
              <a:t>¿</a:t>
            </a:r>
            <a:r>
              <a:rPr lang="es-CR" sz="2000" b="1" dirty="0">
                <a:solidFill>
                  <a:srgbClr val="ED7D31"/>
                </a:solidFill>
                <a:latin typeface="Century Gothic" panose="020B0502020202020204" pitchFamily="34" charset="0"/>
              </a:rPr>
              <a:t>La pregunta hecha proporciona toda la información que se requiere</a:t>
            </a:r>
            <a:r>
              <a:rPr lang="es-CR" sz="2000" b="1" dirty="0">
                <a:solidFill>
                  <a:srgbClr val="ED7D31"/>
                </a:solidFill>
              </a:rPr>
              <a:t>?</a:t>
            </a:r>
            <a:r>
              <a:rPr lang="es-CR" sz="1400" dirty="0">
                <a:solidFill>
                  <a:srgbClr val="ED7D31"/>
                </a:solidFill>
                <a:latin typeface="Century Gothic" panose="020B0502020202020204" pitchFamily="34" charset="0"/>
              </a:rPr>
              <a:t> </a:t>
            </a:r>
          </a:p>
        </p:txBody>
      </p:sp>
      <p:cxnSp>
        <p:nvCxnSpPr>
          <p:cNvPr id="14" name="Conector recto de flecha 13"/>
          <p:cNvCxnSpPr/>
          <p:nvPr/>
        </p:nvCxnSpPr>
        <p:spPr>
          <a:xfrm>
            <a:off x="5311260" y="2364377"/>
            <a:ext cx="1114697"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808461" y="2727166"/>
            <a:ext cx="4634602" cy="286232"/>
          </a:xfrm>
          <a:prstGeom prst="rect">
            <a:avLst/>
          </a:prstGeom>
        </p:spPr>
        <p:txBody>
          <a:bodyPr wrap="none">
            <a:spAutoFit/>
          </a:bodyPr>
          <a:lstStyle/>
          <a:p>
            <a:pPr algn="ctr">
              <a:lnSpc>
                <a:spcPct val="90000"/>
              </a:lnSpc>
              <a:spcBef>
                <a:spcPts val="1000"/>
              </a:spcBef>
            </a:pPr>
            <a:r>
              <a:rPr lang="es-CR" sz="1400" dirty="0">
                <a:solidFill>
                  <a:schemeClr val="tx1">
                    <a:lumMod val="65000"/>
                    <a:lumOff val="35000"/>
                  </a:schemeClr>
                </a:solidFill>
                <a:latin typeface="Century Gothic" panose="020B0502020202020204" pitchFamily="34" charset="0"/>
              </a:rPr>
              <a:t>Evidentemente no.  No se pregunto lo que debía…</a:t>
            </a:r>
          </a:p>
        </p:txBody>
      </p:sp>
      <p:sp>
        <p:nvSpPr>
          <p:cNvPr id="17" name="Rectángulo 16"/>
          <p:cNvSpPr/>
          <p:nvPr/>
        </p:nvSpPr>
        <p:spPr>
          <a:xfrm>
            <a:off x="800220" y="5730392"/>
            <a:ext cx="4667792" cy="590931"/>
          </a:xfrm>
          <a:prstGeom prst="rect">
            <a:avLst/>
          </a:prstGeom>
        </p:spPr>
        <p:txBody>
          <a:bodyPr wrap="square">
            <a:spAutoFit/>
          </a:bodyPr>
          <a:lstStyle/>
          <a:p>
            <a:pPr indent="-285750" algn="ctr">
              <a:lnSpc>
                <a:spcPct val="90000"/>
              </a:lnSpc>
              <a:spcBef>
                <a:spcPts val="1000"/>
              </a:spcBef>
            </a:pPr>
            <a:r>
              <a:rPr lang="es-CR" dirty="0">
                <a:solidFill>
                  <a:srgbClr val="ED7D31"/>
                </a:solidFill>
                <a:latin typeface="Century Gothic" panose="020B0502020202020204" pitchFamily="34" charset="0"/>
              </a:rPr>
              <a:t>Creer que provee la respuesta correcta a un problema mal planteado.</a:t>
            </a:r>
          </a:p>
        </p:txBody>
      </p:sp>
      <p:sp>
        <p:nvSpPr>
          <p:cNvPr id="18" name="Rectángulo 17"/>
          <p:cNvSpPr/>
          <p:nvPr/>
        </p:nvSpPr>
        <p:spPr>
          <a:xfrm>
            <a:off x="800219" y="5305660"/>
            <a:ext cx="4511041" cy="424732"/>
          </a:xfrm>
          <a:prstGeom prst="rect">
            <a:avLst/>
          </a:prstGeom>
          <a:noFill/>
        </p:spPr>
        <p:txBody>
          <a:bodyPr wrap="square">
            <a:spAutoFit/>
          </a:bodyPr>
          <a:lstStyle/>
          <a:p>
            <a:pPr indent="-285750" algn="ctr">
              <a:lnSpc>
                <a:spcPct val="90000"/>
              </a:lnSpc>
              <a:spcBef>
                <a:spcPts val="1000"/>
              </a:spcBef>
            </a:pPr>
            <a:r>
              <a:rPr lang="es-CR" sz="2400" b="1" dirty="0">
                <a:solidFill>
                  <a:srgbClr val="ADADAD"/>
                </a:solidFill>
                <a:latin typeface="Century Gothic" panose="020B0502020202020204" pitchFamily="34" charset="0"/>
              </a:rPr>
              <a:t>Comete un error</a:t>
            </a:r>
          </a:p>
        </p:txBody>
      </p:sp>
      <p:sp>
        <p:nvSpPr>
          <p:cNvPr id="19" name="Elipse 18"/>
          <p:cNvSpPr/>
          <p:nvPr/>
        </p:nvSpPr>
        <p:spPr>
          <a:xfrm>
            <a:off x="8506097" y="3362864"/>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¿n?</a:t>
            </a:r>
            <a:endParaRPr lang="es-CR" sz="2400" b="1" dirty="0"/>
          </a:p>
        </p:txBody>
      </p:sp>
      <p:cxnSp>
        <p:nvCxnSpPr>
          <p:cNvPr id="21" name="Conector recto de flecha 20"/>
          <p:cNvCxnSpPr>
            <a:stCxn id="19" idx="3"/>
          </p:cNvCxnSpPr>
          <p:nvPr/>
        </p:nvCxnSpPr>
        <p:spPr>
          <a:xfrm flipH="1">
            <a:off x="8229600" y="4184056"/>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stCxn id="19" idx="5"/>
          </p:cNvCxnSpPr>
          <p:nvPr/>
        </p:nvCxnSpPr>
        <p:spPr>
          <a:xfrm>
            <a:off x="9307028" y="4184056"/>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7569526" y="4657944"/>
            <a:ext cx="1320148"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grande …</a:t>
            </a:r>
            <a:endParaRPr lang="es-CR" dirty="0">
              <a:solidFill>
                <a:srgbClr val="559374"/>
              </a:solidFill>
            </a:endParaRPr>
          </a:p>
        </p:txBody>
      </p:sp>
      <p:sp>
        <p:nvSpPr>
          <p:cNvPr id="31" name="Rectángulo 30"/>
          <p:cNvSpPr/>
          <p:nvPr/>
        </p:nvSpPr>
        <p:spPr>
          <a:xfrm>
            <a:off x="9478222" y="4674416"/>
            <a:ext cx="1651331"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pequeña …</a:t>
            </a:r>
            <a:endParaRPr lang="es-CR" dirty="0">
              <a:solidFill>
                <a:srgbClr val="559374"/>
              </a:solidFill>
            </a:endParaRPr>
          </a:p>
        </p:txBody>
      </p:sp>
      <p:sp>
        <p:nvSpPr>
          <p:cNvPr id="32" name="Rectángulo 31"/>
          <p:cNvSpPr/>
          <p:nvPr/>
        </p:nvSpPr>
        <p:spPr>
          <a:xfrm>
            <a:off x="7569526" y="5304275"/>
            <a:ext cx="1320148" cy="830997"/>
          </a:xfrm>
          <a:prstGeom prst="rect">
            <a:avLst/>
          </a:prstGeom>
        </p:spPr>
        <p:txBody>
          <a:bodyPr wrap="square">
            <a:spAutoFit/>
          </a:bodyPr>
          <a:lstStyle/>
          <a:p>
            <a:r>
              <a:rPr lang="es-CR" sz="1600" dirty="0">
                <a:solidFill>
                  <a:srgbClr val="559374"/>
                </a:solidFill>
                <a:latin typeface="Century Gothic" panose="020B0502020202020204" pitchFamily="34" charset="0"/>
              </a:rPr>
              <a:t>… hay despilfarro de recursos</a:t>
            </a:r>
            <a:endParaRPr lang="es-CR" sz="1600" dirty="0">
              <a:solidFill>
                <a:srgbClr val="559374"/>
              </a:solidFill>
            </a:endParaRPr>
          </a:p>
        </p:txBody>
      </p:sp>
      <p:sp>
        <p:nvSpPr>
          <p:cNvPr id="33" name="Rectángulo 32"/>
          <p:cNvSpPr/>
          <p:nvPr/>
        </p:nvSpPr>
        <p:spPr>
          <a:xfrm>
            <a:off x="9478221" y="5320747"/>
            <a:ext cx="1651331" cy="830997"/>
          </a:xfrm>
          <a:prstGeom prst="rect">
            <a:avLst/>
          </a:prstGeom>
        </p:spPr>
        <p:txBody>
          <a:bodyPr wrap="square">
            <a:spAutoFit/>
          </a:bodyPr>
          <a:lstStyle/>
          <a:p>
            <a:r>
              <a:rPr lang="es-CR" sz="1600" dirty="0">
                <a:solidFill>
                  <a:srgbClr val="559374"/>
                </a:solidFill>
                <a:latin typeface="Century Gothic" panose="020B0502020202020204" pitchFamily="34" charset="0"/>
              </a:rPr>
              <a:t>… disminuye la utilidad de los recursos</a:t>
            </a:r>
            <a:endParaRPr lang="es-CR" sz="1600" dirty="0">
              <a:solidFill>
                <a:srgbClr val="559374"/>
              </a:solidFill>
            </a:endParaRPr>
          </a:p>
        </p:txBody>
      </p:sp>
    </p:spTree>
    <p:extLst>
      <p:ext uri="{BB962C8B-B14F-4D97-AF65-F5344CB8AC3E}">
        <p14:creationId xmlns:p14="http://schemas.microsoft.com/office/powerpoint/2010/main" val="93757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7" grpId="0"/>
      <p:bldP spid="18" grpId="0"/>
      <p:bldP spid="19" grpId="0" animBg="1"/>
      <p:bldP spid="29" grpId="0"/>
      <p:bldP spid="31" grpId="0"/>
      <p:bldP spid="32"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109" y="2601951"/>
            <a:ext cx="3234735" cy="3234735"/>
          </a:xfrm>
          <a:prstGeom prst="rect">
            <a:avLst/>
          </a:prstGeom>
        </p:spPr>
      </p:pic>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TAMAÑO DE MUESTRA</a:t>
            </a:r>
            <a:endParaRPr lang="es-CR" sz="2400" dirty="0">
              <a:latin typeface="Book Antiqua" panose="02040602050305030304" pitchFamily="18" charset="0"/>
            </a:endParaRPr>
          </a:p>
        </p:txBody>
      </p:sp>
      <p:sp>
        <p:nvSpPr>
          <p:cNvPr id="9" name="Elipse 8"/>
          <p:cNvSpPr/>
          <p:nvPr/>
        </p:nvSpPr>
        <p:spPr>
          <a:xfrm>
            <a:off x="7111046" y="4022702"/>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0457" y="4175351"/>
            <a:ext cx="609101" cy="609101"/>
          </a:xfrm>
          <a:prstGeom prst="rect">
            <a:avLst/>
          </a:prstGeom>
        </p:spPr>
      </p:pic>
      <p:sp>
        <p:nvSpPr>
          <p:cNvPr id="10" name="Elipse 9"/>
          <p:cNvSpPr/>
          <p:nvPr/>
        </p:nvSpPr>
        <p:spPr>
          <a:xfrm>
            <a:off x="9397045" y="4035765"/>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7486" y="4119443"/>
            <a:ext cx="720915" cy="720915"/>
          </a:xfrm>
          <a:prstGeom prst="rect">
            <a:avLst/>
          </a:prstGeom>
        </p:spPr>
      </p:pic>
      <p:sp>
        <p:nvSpPr>
          <p:cNvPr id="12" name="CuadroTexto 11"/>
          <p:cNvSpPr txBox="1"/>
          <p:nvPr/>
        </p:nvSpPr>
        <p:spPr>
          <a:xfrm>
            <a:off x="7190092" y="4937101"/>
            <a:ext cx="713657" cy="369332"/>
          </a:xfrm>
          <a:prstGeom prst="rect">
            <a:avLst/>
          </a:prstGeom>
          <a:noFill/>
        </p:spPr>
        <p:txBody>
          <a:bodyPr wrap="none" rtlCol="0">
            <a:spAutoFit/>
          </a:bodyPr>
          <a:lstStyle/>
          <a:p>
            <a:r>
              <a:rPr lang="es-ES" b="1" dirty="0">
                <a:solidFill>
                  <a:srgbClr val="9B9B9B"/>
                </a:solidFill>
              </a:rPr>
              <a:t>Costo</a:t>
            </a:r>
            <a:endParaRPr lang="es-CR" b="1" dirty="0">
              <a:solidFill>
                <a:srgbClr val="9B9B9B"/>
              </a:solidFill>
            </a:endParaRPr>
          </a:p>
        </p:txBody>
      </p:sp>
      <p:sp>
        <p:nvSpPr>
          <p:cNvPr id="13" name="CuadroTexto 12"/>
          <p:cNvSpPr txBox="1"/>
          <p:nvPr/>
        </p:nvSpPr>
        <p:spPr>
          <a:xfrm>
            <a:off x="9361519" y="4950165"/>
            <a:ext cx="1049326" cy="369332"/>
          </a:xfrm>
          <a:prstGeom prst="rect">
            <a:avLst/>
          </a:prstGeom>
          <a:noFill/>
        </p:spPr>
        <p:txBody>
          <a:bodyPr wrap="none" rtlCol="0">
            <a:spAutoFit/>
          </a:bodyPr>
          <a:lstStyle/>
          <a:p>
            <a:r>
              <a:rPr lang="es-ES" b="1" dirty="0">
                <a:solidFill>
                  <a:srgbClr val="9B9B9B"/>
                </a:solidFill>
              </a:rPr>
              <a:t>Precisión</a:t>
            </a:r>
            <a:endParaRPr lang="es-CR" b="1" dirty="0">
              <a:solidFill>
                <a:srgbClr val="9B9B9B"/>
              </a:solidFill>
            </a:endParaRPr>
          </a:p>
        </p:txBody>
      </p:sp>
      <p:sp>
        <p:nvSpPr>
          <p:cNvPr id="14" name="Elipse 13"/>
          <p:cNvSpPr/>
          <p:nvPr/>
        </p:nvSpPr>
        <p:spPr>
          <a:xfrm>
            <a:off x="2289569" y="1661217"/>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¿n?</a:t>
            </a:r>
            <a:endParaRPr lang="es-CR" sz="2400" b="1" dirty="0"/>
          </a:p>
        </p:txBody>
      </p:sp>
      <p:cxnSp>
        <p:nvCxnSpPr>
          <p:cNvPr id="15" name="Conector recto de flecha 14"/>
          <p:cNvCxnSpPr>
            <a:stCxn id="14" idx="3"/>
          </p:cNvCxnSpPr>
          <p:nvPr/>
        </p:nvCxnSpPr>
        <p:spPr>
          <a:xfrm flipH="1">
            <a:off x="2013072" y="2482409"/>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3087061" y="2424417"/>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352998" y="2956297"/>
            <a:ext cx="1320148"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grande …</a:t>
            </a:r>
            <a:endParaRPr lang="es-CR" dirty="0">
              <a:solidFill>
                <a:srgbClr val="559374"/>
              </a:solidFill>
            </a:endParaRPr>
          </a:p>
        </p:txBody>
      </p:sp>
      <p:sp>
        <p:nvSpPr>
          <p:cNvPr id="18" name="Rectángulo 17"/>
          <p:cNvSpPr/>
          <p:nvPr/>
        </p:nvSpPr>
        <p:spPr>
          <a:xfrm>
            <a:off x="3261694" y="2972769"/>
            <a:ext cx="1651331" cy="646331"/>
          </a:xfrm>
          <a:prstGeom prst="rect">
            <a:avLst/>
          </a:prstGeom>
        </p:spPr>
        <p:txBody>
          <a:bodyPr wrap="square">
            <a:spAutoFit/>
          </a:bodyPr>
          <a:lstStyle/>
          <a:p>
            <a:r>
              <a:rPr lang="es-CR" b="1" dirty="0">
                <a:solidFill>
                  <a:srgbClr val="559374"/>
                </a:solidFill>
                <a:latin typeface="Century Gothic" panose="020B0502020202020204" pitchFamily="34" charset="0"/>
              </a:rPr>
              <a:t>Si es muy pequeña …</a:t>
            </a:r>
            <a:endParaRPr lang="es-CR" dirty="0">
              <a:solidFill>
                <a:srgbClr val="559374"/>
              </a:solidFill>
            </a:endParaRPr>
          </a:p>
        </p:txBody>
      </p:sp>
      <p:sp>
        <p:nvSpPr>
          <p:cNvPr id="19" name="Rectángulo 18"/>
          <p:cNvSpPr/>
          <p:nvPr/>
        </p:nvSpPr>
        <p:spPr>
          <a:xfrm>
            <a:off x="1352998" y="3602628"/>
            <a:ext cx="1320148" cy="830997"/>
          </a:xfrm>
          <a:prstGeom prst="rect">
            <a:avLst/>
          </a:prstGeom>
        </p:spPr>
        <p:txBody>
          <a:bodyPr wrap="square">
            <a:spAutoFit/>
          </a:bodyPr>
          <a:lstStyle/>
          <a:p>
            <a:r>
              <a:rPr lang="es-CR" sz="1600" dirty="0">
                <a:solidFill>
                  <a:srgbClr val="559374"/>
                </a:solidFill>
                <a:latin typeface="Century Gothic" panose="020B0502020202020204" pitchFamily="34" charset="0"/>
              </a:rPr>
              <a:t>… hay despilfarro de recursos</a:t>
            </a:r>
            <a:endParaRPr lang="es-CR" sz="1600" dirty="0">
              <a:solidFill>
                <a:srgbClr val="559374"/>
              </a:solidFill>
            </a:endParaRPr>
          </a:p>
        </p:txBody>
      </p:sp>
      <p:sp>
        <p:nvSpPr>
          <p:cNvPr id="20" name="Rectángulo 19"/>
          <p:cNvSpPr/>
          <p:nvPr/>
        </p:nvSpPr>
        <p:spPr>
          <a:xfrm>
            <a:off x="3261693" y="3619100"/>
            <a:ext cx="1651331" cy="830997"/>
          </a:xfrm>
          <a:prstGeom prst="rect">
            <a:avLst/>
          </a:prstGeom>
        </p:spPr>
        <p:txBody>
          <a:bodyPr wrap="square">
            <a:spAutoFit/>
          </a:bodyPr>
          <a:lstStyle/>
          <a:p>
            <a:r>
              <a:rPr lang="es-CR" sz="1600" dirty="0">
                <a:solidFill>
                  <a:srgbClr val="559374"/>
                </a:solidFill>
                <a:latin typeface="Century Gothic" panose="020B0502020202020204" pitchFamily="34" charset="0"/>
              </a:rPr>
              <a:t>… disminuye la utilidad de los recursos</a:t>
            </a:r>
            <a:endParaRPr lang="es-CR" sz="1600" dirty="0">
              <a:solidFill>
                <a:srgbClr val="559374"/>
              </a:solidFill>
            </a:endParaRPr>
          </a:p>
        </p:txBody>
      </p:sp>
      <p:cxnSp>
        <p:nvCxnSpPr>
          <p:cNvPr id="22" name="Conector recto de flecha 21"/>
          <p:cNvCxnSpPr/>
          <p:nvPr/>
        </p:nvCxnSpPr>
        <p:spPr>
          <a:xfrm>
            <a:off x="3579914" y="2067046"/>
            <a:ext cx="301445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594373" y="1891478"/>
            <a:ext cx="4625499" cy="590931"/>
          </a:xfrm>
          <a:prstGeom prst="rect">
            <a:avLst/>
          </a:prstGeom>
        </p:spPr>
        <p:txBody>
          <a:bodyPr wrap="square">
            <a:spAutoFit/>
          </a:bodyPr>
          <a:lstStyle/>
          <a:p>
            <a:pPr indent="-285750" algn="ctr">
              <a:lnSpc>
                <a:spcPct val="90000"/>
              </a:lnSpc>
              <a:spcBef>
                <a:spcPts val="1000"/>
              </a:spcBef>
            </a:pPr>
            <a:r>
              <a:rPr lang="es-ES" dirty="0">
                <a:solidFill>
                  <a:srgbClr val="9B9B9B"/>
                </a:solidFill>
                <a:latin typeface="Century Gothic" panose="020B0502020202020204" pitchFamily="34" charset="0"/>
              </a:rPr>
              <a:t>Aunque no siempre hay suficiente información … </a:t>
            </a:r>
            <a:endParaRPr lang="es-CR" dirty="0">
              <a:solidFill>
                <a:srgbClr val="9B9B9B"/>
              </a:solidFill>
              <a:latin typeface="Century Gothic" panose="020B0502020202020204" pitchFamily="34" charset="0"/>
            </a:endParaRPr>
          </a:p>
        </p:txBody>
      </p:sp>
    </p:spTree>
    <p:extLst>
      <p:ext uri="{BB962C8B-B14F-4D97-AF65-F5344CB8AC3E}">
        <p14:creationId xmlns:p14="http://schemas.microsoft.com/office/powerpoint/2010/main" val="12206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17" name="Rectángulo redondeado 6">
            <a:extLst>
              <a:ext uri="{FF2B5EF4-FFF2-40B4-BE49-F238E27FC236}">
                <a16:creationId xmlns:a16="http://schemas.microsoft.com/office/drawing/2014/main" id="{74569078-F38B-4C77-91DE-F01FB947D67F}"/>
              </a:ext>
            </a:extLst>
          </p:cNvPr>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Tree>
    <p:extLst>
      <p:ext uri="{BB962C8B-B14F-4D97-AF65-F5344CB8AC3E}">
        <p14:creationId xmlns:p14="http://schemas.microsoft.com/office/powerpoint/2010/main" val="915006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PREGUNTAS CLAVE</a:t>
            </a:r>
            <a:endParaRPr lang="es-CR" sz="2400" dirty="0">
              <a:latin typeface="Book Antiqua" panose="02040602050305030304" pitchFamily="18" charset="0"/>
            </a:endParaRPr>
          </a:p>
        </p:txBody>
      </p:sp>
      <p:sp>
        <p:nvSpPr>
          <p:cNvPr id="5" name="Rectángulo 4"/>
          <p:cNvSpPr/>
          <p:nvPr/>
        </p:nvSpPr>
        <p:spPr>
          <a:xfrm>
            <a:off x="682947" y="3153298"/>
            <a:ext cx="3391988" cy="1200329"/>
          </a:xfrm>
          <a:prstGeom prst="rect">
            <a:avLst/>
          </a:prstGeom>
        </p:spPr>
        <p:txBody>
          <a:bodyPr wrap="square">
            <a:spAutoFit/>
          </a:bodyPr>
          <a:lstStyle/>
          <a:p>
            <a:pPr algn="just"/>
            <a:r>
              <a:rPr lang="es-CR" dirty="0">
                <a:latin typeface="Calibri" panose="020F0502020204030204" pitchFamily="34" charset="0"/>
              </a:rPr>
              <a:t>Lo que se espera de </a:t>
            </a:r>
            <a:r>
              <a:rPr lang="es-CR" i="1" dirty="0">
                <a:latin typeface="Calibri,Italic"/>
              </a:rPr>
              <a:t>n </a:t>
            </a:r>
            <a:r>
              <a:rPr lang="es-CR" dirty="0">
                <a:latin typeface="Calibri" panose="020F0502020204030204" pitchFamily="34" charset="0"/>
              </a:rPr>
              <a:t>en la practica (decisiones que se tomaran con la muestra, limites de error deseados, precisión)</a:t>
            </a:r>
          </a:p>
        </p:txBody>
      </p:sp>
      <p:sp>
        <p:nvSpPr>
          <p:cNvPr id="6" name="Rectángulo 5"/>
          <p:cNvSpPr/>
          <p:nvPr/>
        </p:nvSpPr>
        <p:spPr>
          <a:xfrm>
            <a:off x="682947" y="1554826"/>
            <a:ext cx="3671454" cy="461665"/>
          </a:xfrm>
          <a:prstGeom prst="rect">
            <a:avLst/>
          </a:prstGeom>
        </p:spPr>
        <p:txBody>
          <a:bodyPr wrap="none">
            <a:spAutoFit/>
          </a:bodyPr>
          <a:lstStyle/>
          <a:p>
            <a:r>
              <a:rPr lang="es-CR" sz="2400" dirty="0">
                <a:solidFill>
                  <a:srgbClr val="559374"/>
                </a:solidFill>
                <a:latin typeface="Calibri" panose="020F0502020204030204" pitchFamily="34" charset="0"/>
              </a:rPr>
              <a:t>Concretamente se requiere:</a:t>
            </a:r>
            <a:endParaRPr lang="es-CR" sz="2400" dirty="0">
              <a:solidFill>
                <a:srgbClr val="559374"/>
              </a:solidFill>
            </a:endParaRPr>
          </a:p>
        </p:txBody>
      </p:sp>
      <p:sp>
        <p:nvSpPr>
          <p:cNvPr id="7" name="Rectángulo 6"/>
          <p:cNvSpPr/>
          <p:nvPr/>
        </p:nvSpPr>
        <p:spPr>
          <a:xfrm>
            <a:off x="4519750" y="3153298"/>
            <a:ext cx="3422467" cy="2308324"/>
          </a:xfrm>
          <a:prstGeom prst="rect">
            <a:avLst/>
          </a:prstGeom>
        </p:spPr>
        <p:txBody>
          <a:bodyPr wrap="square">
            <a:spAutoFit/>
          </a:bodyPr>
          <a:lstStyle/>
          <a:p>
            <a:pPr algn="just"/>
            <a:r>
              <a:rPr lang="es-CR" dirty="0">
                <a:latin typeface="Calibri" panose="020F0502020204030204" pitchFamily="34" charset="0"/>
              </a:rPr>
              <a:t>Encontrar una ecuación que relacione </a:t>
            </a:r>
            <a:r>
              <a:rPr lang="es-CR" i="1" dirty="0">
                <a:latin typeface="Calibri,Italic"/>
              </a:rPr>
              <a:t>n </a:t>
            </a:r>
            <a:r>
              <a:rPr lang="es-CR" dirty="0">
                <a:latin typeface="Calibri" panose="020F0502020204030204" pitchFamily="34" charset="0"/>
              </a:rPr>
              <a:t>con la precisión deseada y los limites de error</a:t>
            </a:r>
          </a:p>
          <a:p>
            <a:pPr algn="just"/>
            <a:endParaRPr lang="es-CR" dirty="0">
              <a:latin typeface="Calibri" panose="020F0502020204030204" pitchFamily="34" charset="0"/>
            </a:endParaRPr>
          </a:p>
          <a:p>
            <a:pPr algn="just"/>
            <a:r>
              <a:rPr lang="es-CR" dirty="0">
                <a:latin typeface="Calibri" panose="020F0502020204030204" pitchFamily="34" charset="0"/>
              </a:rPr>
              <a:t>Esa ecuación tiene valores desconocidos que deben estimarse o aproximarse</a:t>
            </a:r>
          </a:p>
          <a:p>
            <a:pPr algn="just"/>
            <a:endParaRPr lang="es-CR" dirty="0">
              <a:latin typeface="Calibri" panose="020F0502020204030204" pitchFamily="34" charset="0"/>
            </a:endParaRPr>
          </a:p>
        </p:txBody>
      </p:sp>
      <p:sp>
        <p:nvSpPr>
          <p:cNvPr id="9" name="Rectángulo 8"/>
          <p:cNvSpPr/>
          <p:nvPr/>
        </p:nvSpPr>
        <p:spPr>
          <a:xfrm>
            <a:off x="8830491" y="3153298"/>
            <a:ext cx="2991394" cy="1477328"/>
          </a:xfrm>
          <a:prstGeom prst="rect">
            <a:avLst/>
          </a:prstGeom>
        </p:spPr>
        <p:txBody>
          <a:bodyPr wrap="square">
            <a:spAutoFit/>
          </a:bodyPr>
          <a:lstStyle/>
          <a:p>
            <a:pPr algn="just"/>
            <a:r>
              <a:rPr lang="es-CR" b="1" dirty="0">
                <a:latin typeface="Calibri" panose="020F0502020204030204" pitchFamily="34" charset="0"/>
              </a:rPr>
              <a:t>n</a:t>
            </a:r>
            <a:r>
              <a:rPr lang="es-CR" dirty="0">
                <a:latin typeface="Calibri" panose="020F0502020204030204" pitchFamily="34" charset="0"/>
              </a:rPr>
              <a:t> debe ser consistente con costo, tiempo, trabajo, precisión y la significancia </a:t>
            </a:r>
          </a:p>
          <a:p>
            <a:pPr algn="just"/>
            <a:endParaRPr lang="es-CR" dirty="0">
              <a:latin typeface="Calibri" panose="020F0502020204030204" pitchFamily="34" charset="0"/>
            </a:endParaRPr>
          </a:p>
          <a:p>
            <a:pPr algn="just"/>
            <a:r>
              <a:rPr lang="es-CR" dirty="0">
                <a:latin typeface="Calibri" panose="020F0502020204030204" pitchFamily="34" charset="0"/>
              </a:rPr>
              <a:t>n = f(</a:t>
            </a:r>
            <a:r>
              <a:rPr lang="es-CR" dirty="0" err="1">
                <a:latin typeface="Calibri" panose="020F0502020204030204" pitchFamily="34" charset="0"/>
              </a:rPr>
              <a:t>cos</a:t>
            </a:r>
            <a:r>
              <a:rPr lang="es-CR" dirty="0">
                <a:latin typeface="Calibri" panose="020F0502020204030204" pitchFamily="34" charset="0"/>
              </a:rPr>
              <a:t>, </a:t>
            </a:r>
            <a:r>
              <a:rPr lang="es-CR" dirty="0" err="1">
                <a:latin typeface="Calibri" panose="020F0502020204030204" pitchFamily="34" charset="0"/>
              </a:rPr>
              <a:t>tie</a:t>
            </a:r>
            <a:r>
              <a:rPr lang="es-CR" dirty="0">
                <a:latin typeface="Calibri" panose="020F0502020204030204" pitchFamily="34" charset="0"/>
              </a:rPr>
              <a:t>, </a:t>
            </a:r>
            <a:r>
              <a:rPr lang="es-CR" dirty="0" err="1">
                <a:latin typeface="Calibri" panose="020F0502020204030204" pitchFamily="34" charset="0"/>
              </a:rPr>
              <a:t>tra</a:t>
            </a:r>
            <a:r>
              <a:rPr lang="es-CR" dirty="0">
                <a:latin typeface="Calibri" panose="020F0502020204030204" pitchFamily="34" charset="0"/>
              </a:rPr>
              <a:t>, pre, </a:t>
            </a:r>
            <a:r>
              <a:rPr lang="es-CR" dirty="0" err="1">
                <a:latin typeface="Calibri" panose="020F0502020204030204" pitchFamily="34" charset="0"/>
              </a:rPr>
              <a:t>sig</a:t>
            </a:r>
            <a:r>
              <a:rPr lang="es-CR" dirty="0">
                <a:latin typeface="Calibri" panose="020F0502020204030204" pitchFamily="34" charset="0"/>
              </a:rPr>
              <a:t>)</a:t>
            </a:r>
          </a:p>
        </p:txBody>
      </p:sp>
      <p:sp>
        <p:nvSpPr>
          <p:cNvPr id="10" name="Rectángulo 9"/>
          <p:cNvSpPr/>
          <p:nvPr/>
        </p:nvSpPr>
        <p:spPr>
          <a:xfrm>
            <a:off x="682947" y="2283829"/>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01</a:t>
            </a:r>
          </a:p>
        </p:txBody>
      </p:sp>
      <p:sp>
        <p:nvSpPr>
          <p:cNvPr id="12" name="Rectángulo 11"/>
          <p:cNvSpPr/>
          <p:nvPr/>
        </p:nvSpPr>
        <p:spPr>
          <a:xfrm>
            <a:off x="1490842" y="2507676"/>
            <a:ext cx="2258199" cy="523220"/>
          </a:xfrm>
          <a:prstGeom prst="rect">
            <a:avLst/>
          </a:prstGeom>
        </p:spPr>
        <p:txBody>
          <a:bodyPr wrap="square">
            <a:spAutoFit/>
          </a:bodyPr>
          <a:lstStyle/>
          <a:p>
            <a:pPr algn="ctr"/>
            <a:r>
              <a:rPr lang="es-MX" sz="2800" b="1" dirty="0">
                <a:solidFill>
                  <a:srgbClr val="783336"/>
                </a:solidFill>
                <a:latin typeface="Century Gothic" panose="020B0502020202020204" pitchFamily="34" charset="0"/>
              </a:rPr>
              <a:t>Decisiones</a:t>
            </a:r>
          </a:p>
        </p:txBody>
      </p:sp>
      <p:sp>
        <p:nvSpPr>
          <p:cNvPr id="13" name="Rectángulo 12"/>
          <p:cNvSpPr/>
          <p:nvPr/>
        </p:nvSpPr>
        <p:spPr>
          <a:xfrm>
            <a:off x="4427633" y="2327533"/>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02</a:t>
            </a:r>
          </a:p>
        </p:txBody>
      </p:sp>
      <p:sp>
        <p:nvSpPr>
          <p:cNvPr id="14" name="Rectángulo 13"/>
          <p:cNvSpPr/>
          <p:nvPr/>
        </p:nvSpPr>
        <p:spPr>
          <a:xfrm>
            <a:off x="5235528" y="2551380"/>
            <a:ext cx="2258199" cy="523220"/>
          </a:xfrm>
          <a:prstGeom prst="rect">
            <a:avLst/>
          </a:prstGeom>
        </p:spPr>
        <p:txBody>
          <a:bodyPr wrap="square">
            <a:spAutoFit/>
          </a:bodyPr>
          <a:lstStyle/>
          <a:p>
            <a:pPr algn="ctr"/>
            <a:r>
              <a:rPr lang="es-MX" sz="2800" b="1" dirty="0">
                <a:solidFill>
                  <a:srgbClr val="783336"/>
                </a:solidFill>
                <a:latin typeface="Century Gothic" panose="020B0502020202020204" pitchFamily="34" charset="0"/>
              </a:rPr>
              <a:t>Ecuación</a:t>
            </a:r>
          </a:p>
        </p:txBody>
      </p:sp>
      <p:sp>
        <p:nvSpPr>
          <p:cNvPr id="15" name="Rectángulo 14"/>
          <p:cNvSpPr/>
          <p:nvPr/>
        </p:nvSpPr>
        <p:spPr>
          <a:xfrm>
            <a:off x="8750112" y="2321973"/>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03</a:t>
            </a:r>
          </a:p>
        </p:txBody>
      </p:sp>
      <p:sp>
        <p:nvSpPr>
          <p:cNvPr id="16" name="Rectángulo 15"/>
          <p:cNvSpPr/>
          <p:nvPr/>
        </p:nvSpPr>
        <p:spPr>
          <a:xfrm>
            <a:off x="9642565" y="2537925"/>
            <a:ext cx="2258199" cy="523220"/>
          </a:xfrm>
          <a:prstGeom prst="rect">
            <a:avLst/>
          </a:prstGeom>
        </p:spPr>
        <p:txBody>
          <a:bodyPr wrap="square">
            <a:spAutoFit/>
          </a:bodyPr>
          <a:lstStyle/>
          <a:p>
            <a:r>
              <a:rPr lang="es-MX" sz="2800" b="1" dirty="0">
                <a:solidFill>
                  <a:srgbClr val="783336"/>
                </a:solidFill>
                <a:latin typeface="Century Gothic" panose="020B0502020202020204" pitchFamily="34" charset="0"/>
              </a:rPr>
              <a:t>Balance</a:t>
            </a:r>
          </a:p>
        </p:txBody>
      </p:sp>
    </p:spTree>
    <p:extLst>
      <p:ext uri="{BB962C8B-B14F-4D97-AF65-F5344CB8AC3E}">
        <p14:creationId xmlns:p14="http://schemas.microsoft.com/office/powerpoint/2010/main" val="127386087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DECISIÓN CLAVE</a:t>
            </a:r>
            <a:endParaRPr lang="es-CR" sz="2400" dirty="0">
              <a:latin typeface="Book Antiqua" panose="02040602050305030304" pitchFamily="18" charset="0"/>
            </a:endParaRPr>
          </a:p>
        </p:txBody>
      </p:sp>
      <p:pic>
        <p:nvPicPr>
          <p:cNvPr id="6146" name="Picture 2" descr="Resultado de imagen para consiliación">
            <a:extLst>
              <a:ext uri="{FF2B5EF4-FFF2-40B4-BE49-F238E27FC236}">
                <a16:creationId xmlns:a16="http://schemas.microsoft.com/office/drawing/2014/main" id="{4A4651A2-B217-4B92-AA67-F5F15F27E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70" y="1212209"/>
            <a:ext cx="9708859" cy="562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132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TAMAÑO DE MUESTRA</a:t>
            </a:r>
            <a:endParaRPr lang="es-CR" sz="2400" dirty="0">
              <a:latin typeface="Book Antiqua" panose="02040602050305030304" pitchFamily="18" charset="0"/>
            </a:endParaRPr>
          </a:p>
        </p:txBody>
      </p:sp>
      <p:sp>
        <p:nvSpPr>
          <p:cNvPr id="5" name="Elipse 4"/>
          <p:cNvSpPr/>
          <p:nvPr/>
        </p:nvSpPr>
        <p:spPr>
          <a:xfrm>
            <a:off x="1502228" y="2607473"/>
            <a:ext cx="2076994" cy="2024742"/>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dirty="0"/>
              <a:t>n</a:t>
            </a:r>
            <a:endParaRPr lang="es-CR" sz="5400" dirty="0"/>
          </a:p>
        </p:txBody>
      </p:sp>
      <p:cxnSp>
        <p:nvCxnSpPr>
          <p:cNvPr id="7" name="Conector recto de flecha 6"/>
          <p:cNvCxnSpPr/>
          <p:nvPr/>
        </p:nvCxnSpPr>
        <p:spPr>
          <a:xfrm flipV="1">
            <a:off x="3432828" y="2583684"/>
            <a:ext cx="818733" cy="522011"/>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4251560" y="2399018"/>
            <a:ext cx="4043354" cy="400110"/>
          </a:xfrm>
          <a:prstGeom prst="rect">
            <a:avLst/>
          </a:prstGeom>
          <a:noFill/>
        </p:spPr>
        <p:txBody>
          <a:bodyPr wrap="square" rtlCol="0">
            <a:spAutoFit/>
          </a:bodyPr>
          <a:lstStyle/>
          <a:p>
            <a:r>
              <a:rPr lang="es-ES" sz="2000" b="1" dirty="0">
                <a:solidFill>
                  <a:srgbClr val="559374"/>
                </a:solidFill>
                <a:latin typeface="Century Gothic" panose="020B0502020202020204" pitchFamily="34" charset="0"/>
              </a:rPr>
              <a:t>Muestreo Simple al Azar (MIA)</a:t>
            </a:r>
            <a:endParaRPr lang="es-CR" sz="2000" b="1" dirty="0">
              <a:solidFill>
                <a:srgbClr val="559374"/>
              </a:solidFill>
              <a:latin typeface="Century Gothic" panose="020B0502020202020204" pitchFamily="34" charset="0"/>
            </a:endParaRPr>
          </a:p>
        </p:txBody>
      </p:sp>
    </p:spTree>
    <p:extLst>
      <p:ext uri="{BB962C8B-B14F-4D97-AF65-F5344CB8AC3E}">
        <p14:creationId xmlns:p14="http://schemas.microsoft.com/office/powerpoint/2010/main" val="35607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ALEATORIO SIMPLE (MIA)</a:t>
            </a:r>
            <a:endParaRPr lang="es-CR" sz="2400" dirty="0">
              <a:latin typeface="Book Antiqua" panose="02040602050305030304" pitchFamily="18" charset="0"/>
            </a:endParaRPr>
          </a:p>
        </p:txBody>
      </p:sp>
      <p:sp>
        <p:nvSpPr>
          <p:cNvPr id="6" name="Rectángulo 5"/>
          <p:cNvSpPr/>
          <p:nvPr/>
        </p:nvSpPr>
        <p:spPr>
          <a:xfrm>
            <a:off x="805543" y="1708059"/>
            <a:ext cx="4791891" cy="1477328"/>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Ideal cuando se posee una o varias observaciones que en su distribución tienden a una función normal. </a:t>
            </a: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Rectángulo 4"/>
              <p:cNvSpPr/>
              <p:nvPr/>
            </p:nvSpPr>
            <p:spPr>
              <a:xfrm>
                <a:off x="6283233" y="1708059"/>
                <a:ext cx="5338354" cy="3970318"/>
              </a:xfrm>
              <a:prstGeom prst="rect">
                <a:avLst/>
              </a:prstGeom>
            </p:spPr>
            <p:txBody>
              <a:bodyPr wrap="square">
                <a:spAutoFit/>
              </a:bodyPr>
              <a:lstStyle/>
              <a:p>
                <a:pPr algn="just"/>
                <a:r>
                  <a:rPr lang="es-CR" b="1" dirty="0">
                    <a:solidFill>
                      <a:srgbClr val="C00000"/>
                    </a:solidFill>
                    <a:latin typeface="Century Gothic" panose="020B0502020202020204" pitchFamily="34" charset="0"/>
                  </a:rPr>
                  <a:t>Condiciones para el cálculo de la muestra:</a:t>
                </a:r>
              </a:p>
              <a:p>
                <a:pPr algn="just"/>
                <a:endParaRPr lang="es-CR" dirty="0">
                  <a:solidFill>
                    <a:schemeClr val="tx1">
                      <a:lumMod val="50000"/>
                      <a:lumOff val="50000"/>
                    </a:schemeClr>
                  </a:solidFill>
                  <a:latin typeface="Century Gothic" panose="020B0502020202020204" pitchFamily="34" charset="0"/>
                </a:endParaRPr>
              </a:p>
              <a:p>
                <a:pPr marL="28575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El cálculo del tamaño de muestra parte de un muestreo simple al azar.</a:t>
                </a:r>
              </a:p>
              <a:p>
                <a:pPr marL="28575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lvl="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Establecer nivel de confianza, 95% por ejemplo. </a:t>
                </a:r>
              </a:p>
              <a:p>
                <a:pPr marL="285750" lvl="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Determinar el error estándar de estimación. </a:t>
                </a:r>
                <a:r>
                  <a:rPr lang="es-CR" dirty="0">
                    <a:solidFill>
                      <a:schemeClr val="bg1">
                        <a:lumMod val="75000"/>
                      </a:schemeClr>
                    </a:solidFill>
                    <a:latin typeface="Century Gothic" panose="020B0502020202020204" pitchFamily="34" charset="0"/>
                  </a:rPr>
                  <a:t>Para variables que serán analizadas como  porcentajes, se toma la variancia cuando se maximiza en </a:t>
                </a:r>
                <a14:m>
                  <m:oMath xmlns:m="http://schemas.openxmlformats.org/officeDocument/2006/math">
                    <m:r>
                      <a:rPr lang="es-CR" i="1">
                        <a:solidFill>
                          <a:schemeClr val="bg1">
                            <a:lumMod val="75000"/>
                          </a:schemeClr>
                        </a:solidFill>
                        <a:latin typeface="Cambria Math" panose="02040503050406030204" pitchFamily="18" charset="0"/>
                      </a:rPr>
                      <m:t>𝑝</m:t>
                    </m:r>
                    <m:r>
                      <a:rPr lang="es-CR" i="1">
                        <a:solidFill>
                          <a:schemeClr val="bg1">
                            <a:lumMod val="75000"/>
                          </a:schemeClr>
                        </a:solidFill>
                        <a:latin typeface="Cambria Math" panose="02040503050406030204" pitchFamily="18" charset="0"/>
                      </a:rPr>
                      <m:t>=0.5</m:t>
                    </m:r>
                  </m:oMath>
                </a14:m>
                <a:r>
                  <a:rPr lang="es-CR" dirty="0">
                    <a:solidFill>
                      <a:schemeClr val="bg1">
                        <a:lumMod val="75000"/>
                      </a:schemeClr>
                    </a:solidFill>
                    <a:latin typeface="Century Gothic" panose="020B0502020202020204" pitchFamily="34" charset="0"/>
                  </a:rPr>
                  <a:t> .</a:t>
                </a:r>
              </a:p>
              <a:p>
                <a:pPr marL="285750" lvl="0" indent="-285750" algn="just">
                  <a:buFont typeface="Arial" panose="020B0604020202020204" pitchFamily="34" charset="0"/>
                  <a:buChar char="•"/>
                </a:pPr>
                <a:endParaRPr lang="es-CR" dirty="0">
                  <a:solidFill>
                    <a:schemeClr val="tx1">
                      <a:lumMod val="50000"/>
                      <a:lumOff val="50000"/>
                    </a:schemeClr>
                  </a:solidFill>
                  <a:latin typeface="Century Gothic" panose="020B0502020202020204" pitchFamily="34" charset="0"/>
                </a:endParaRPr>
              </a:p>
              <a:p>
                <a:pPr algn="just"/>
                <a:endParaRPr lang="es-CR" dirty="0">
                  <a:solidFill>
                    <a:schemeClr val="tx1">
                      <a:lumMod val="50000"/>
                      <a:lumOff val="50000"/>
                    </a:schemeClr>
                  </a:solidFill>
                  <a:latin typeface="Century Gothic" panose="020B0502020202020204" pitchFamily="34"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6283233" y="1708059"/>
                <a:ext cx="5338354" cy="3970318"/>
              </a:xfrm>
              <a:prstGeom prst="rect">
                <a:avLst/>
              </a:prstGeom>
              <a:blipFill>
                <a:blip r:embed="rId3"/>
                <a:stretch>
                  <a:fillRect l="-1029" t="-768" r="-1029"/>
                </a:stretch>
              </a:blipFill>
            </p:spPr>
            <p:txBody>
              <a:bodyPr/>
              <a:lstStyle/>
              <a:p>
                <a:r>
                  <a:rPr lang="es-CR">
                    <a:noFill/>
                  </a:rPr>
                  <a:t> </a:t>
                </a:r>
              </a:p>
            </p:txBody>
          </p:sp>
        </mc:Fallback>
      </mc:AlternateContent>
      <p:sp>
        <p:nvSpPr>
          <p:cNvPr id="2" name="Rectángulo 1"/>
          <p:cNvSpPr/>
          <p:nvPr/>
        </p:nvSpPr>
        <p:spPr>
          <a:xfrm>
            <a:off x="6061165" y="1708059"/>
            <a:ext cx="65315" cy="46404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7" name="Rectángulo 6"/>
              <p:cNvSpPr/>
              <p:nvPr/>
            </p:nvSpPr>
            <p:spPr>
              <a:xfrm>
                <a:off x="6875416" y="5520890"/>
                <a:ext cx="3614057" cy="1030923"/>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𝑛</m:t>
                          </m:r>
                        </m:e>
                        <m:sub>
                          <m:r>
                            <a:rPr lang="es-CR" sz="2000" i="1">
                              <a:solidFill>
                                <a:schemeClr val="tx1">
                                  <a:lumMod val="50000"/>
                                  <a:lumOff val="50000"/>
                                </a:schemeClr>
                              </a:solidFill>
                              <a:latin typeface="Cambria Math" panose="02040503050406030204" pitchFamily="18" charset="0"/>
                            </a:rPr>
                            <m:t>𝑚𝑖𝑎</m:t>
                          </m:r>
                        </m:sub>
                      </m:sSub>
                      <m:r>
                        <a:rPr lang="es-CR" sz="2000" i="1">
                          <a:solidFill>
                            <a:schemeClr val="tx1">
                              <a:lumMod val="50000"/>
                              <a:lumOff val="50000"/>
                            </a:schemeClr>
                          </a:solidFill>
                          <a:latin typeface="Cambria Math" panose="02040503050406030204" pitchFamily="18" charset="0"/>
                        </a:rPr>
                        <m:t>=</m:t>
                      </m:r>
                      <m:f>
                        <m:fPr>
                          <m:ctrlPr>
                            <a:rPr lang="es-CR" sz="2000" i="1">
                              <a:solidFill>
                                <a:schemeClr val="tx1">
                                  <a:lumMod val="50000"/>
                                  <a:lumOff val="50000"/>
                                </a:schemeClr>
                              </a:solidFill>
                              <a:latin typeface="Cambria Math" panose="02040503050406030204" pitchFamily="18" charset="0"/>
                            </a:rPr>
                          </m:ctrlPr>
                        </m:fPr>
                        <m:num>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𝑍</m:t>
                              </m:r>
                            </m:e>
                            <m:sub>
                              <m:f>
                                <m:fPr>
                                  <m:type m:val="skw"/>
                                  <m:ctrlPr>
                                    <a:rPr lang="es-CR" sz="2000" i="1">
                                      <a:solidFill>
                                        <a:schemeClr val="tx1">
                                          <a:lumMod val="50000"/>
                                          <a:lumOff val="50000"/>
                                        </a:schemeClr>
                                      </a:solidFill>
                                      <a:latin typeface="Cambria Math" panose="02040503050406030204" pitchFamily="18" charset="0"/>
                                    </a:rPr>
                                  </m:ctrlPr>
                                </m:fPr>
                                <m:num>
                                  <m:r>
                                    <a:rPr lang="es-CR" sz="2000" i="1">
                                      <a:solidFill>
                                        <a:schemeClr val="tx1">
                                          <a:lumMod val="50000"/>
                                          <a:lumOff val="50000"/>
                                        </a:schemeClr>
                                      </a:solidFill>
                                      <a:latin typeface="Cambria Math" panose="02040503050406030204" pitchFamily="18" charset="0"/>
                                    </a:rPr>
                                    <m:t>∝</m:t>
                                  </m:r>
                                </m:num>
                                <m:den>
                                  <m:r>
                                    <a:rPr lang="es-CR" sz="2000" i="1">
                                      <a:solidFill>
                                        <a:schemeClr val="tx1">
                                          <a:lumMod val="50000"/>
                                          <a:lumOff val="50000"/>
                                        </a:schemeClr>
                                      </a:solidFill>
                                      <a:latin typeface="Cambria Math" panose="02040503050406030204" pitchFamily="18" charset="0"/>
                                    </a:rPr>
                                    <m:t>2</m:t>
                                  </m:r>
                                </m:den>
                              </m:f>
                            </m:sub>
                          </m:sSub>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𝑝</m:t>
                          </m:r>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𝑞</m:t>
                          </m:r>
                        </m:num>
                        <m:den>
                          <m:sSup>
                            <m:sSupPr>
                              <m:ctrlPr>
                                <a:rPr lang="es-CR" sz="2000" i="1">
                                  <a:solidFill>
                                    <a:schemeClr val="tx1">
                                      <a:lumMod val="50000"/>
                                      <a:lumOff val="50000"/>
                                    </a:schemeClr>
                                  </a:solidFill>
                                  <a:latin typeface="Cambria Math" panose="02040503050406030204" pitchFamily="18" charset="0"/>
                                </a:rPr>
                              </m:ctrlPr>
                            </m:sSupPr>
                            <m:e>
                              <m:r>
                                <a:rPr lang="es-CR" sz="2000" i="1">
                                  <a:solidFill>
                                    <a:schemeClr val="tx1">
                                      <a:lumMod val="50000"/>
                                      <a:lumOff val="50000"/>
                                    </a:schemeClr>
                                  </a:solidFill>
                                  <a:latin typeface="Cambria Math" panose="02040503050406030204" pitchFamily="18" charset="0"/>
                                </a:rPr>
                                <m:t>𝑑</m:t>
                              </m:r>
                            </m:e>
                            <m:sup>
                              <m:r>
                                <a:rPr lang="es-CR" sz="2000" i="1">
                                  <a:solidFill>
                                    <a:schemeClr val="tx1">
                                      <a:lumMod val="50000"/>
                                      <a:lumOff val="50000"/>
                                    </a:schemeClr>
                                  </a:solidFill>
                                  <a:latin typeface="Cambria Math" panose="02040503050406030204" pitchFamily="18" charset="0"/>
                                </a:rPr>
                                <m:t>2</m:t>
                              </m:r>
                            </m:sup>
                          </m:sSup>
                        </m:den>
                      </m:f>
                    </m:oMath>
                  </m:oMathPara>
                </a14:m>
                <a:endParaRPr lang="es-CR" sz="2000" dirty="0">
                  <a:solidFill>
                    <a:schemeClr val="tx1">
                      <a:lumMod val="50000"/>
                      <a:lumOff val="50000"/>
                    </a:schemeClr>
                  </a:solidFill>
                  <a:latin typeface="Century Gothic" panose="020B0502020202020204" pitchFamily="34" charset="0"/>
                </a:endParaRPr>
              </a:p>
              <a:p>
                <a:pPr algn="just"/>
                <a:r>
                  <a:rPr lang="es-CR" sz="2000" dirty="0">
                    <a:solidFill>
                      <a:schemeClr val="tx1">
                        <a:lumMod val="50000"/>
                        <a:lumOff val="50000"/>
                      </a:schemeClr>
                    </a:solidFill>
                    <a:latin typeface="Century Gothic" panose="020B0502020202020204" pitchFamily="34" charset="0"/>
                  </a:rPr>
                  <a:t> </a:t>
                </a:r>
              </a:p>
            </p:txBody>
          </p:sp>
        </mc:Choice>
        <mc:Fallback xmlns="">
          <p:sp>
            <p:nvSpPr>
              <p:cNvPr id="7" name="Rectángulo 6"/>
              <p:cNvSpPr>
                <a:spLocks noRot="1" noChangeAspect="1" noMove="1" noResize="1" noEditPoints="1" noAdjustHandles="1" noChangeArrowheads="1" noChangeShapeType="1" noTextEdit="1"/>
              </p:cNvSpPr>
              <p:nvPr/>
            </p:nvSpPr>
            <p:spPr>
              <a:xfrm>
                <a:off x="6875416" y="5520890"/>
                <a:ext cx="3614057" cy="1030923"/>
              </a:xfrm>
              <a:prstGeom prst="rect">
                <a:avLst/>
              </a:prstGeom>
              <a:blipFill>
                <a:blip r:embed="rId4"/>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450647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MUESTREO ALEATORIO SIMPLE (MIA)</a:t>
            </a:r>
            <a:endParaRPr lang="es-CR" sz="24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517073" y="3949512"/>
                <a:ext cx="5981698" cy="2585323"/>
              </a:xfrm>
              <a:prstGeom prst="rect">
                <a:avLst/>
              </a:prstGeom>
            </p:spPr>
            <p:txBody>
              <a:bodyPr wrap="square">
                <a:spAutoFit/>
              </a:bodyPr>
              <a:lstStyle/>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Muestreo simple al azar.</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Nivel de confianza del 95%. </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Error máximo permisible de estimación   </a:t>
                </a:r>
                <a14:m>
                  <m:oMath xmlns:m="http://schemas.openxmlformats.org/officeDocument/2006/math">
                    <m:r>
                      <a:rPr lang="es-CR">
                        <a:solidFill>
                          <a:schemeClr val="tx1">
                            <a:lumMod val="65000"/>
                            <a:lumOff val="35000"/>
                          </a:schemeClr>
                        </a:solidFill>
                        <a:latin typeface="Cambria Math" panose="02040503050406030204" pitchFamily="18" charset="0"/>
                      </a:rPr>
                      <m:t>𝑑</m:t>
                    </m:r>
                    <m:r>
                      <a:rPr lang="es-CR">
                        <a:solidFill>
                          <a:schemeClr val="tx1">
                            <a:lumMod val="65000"/>
                            <a:lumOff val="35000"/>
                          </a:schemeClr>
                        </a:solidFill>
                        <a:latin typeface="Cambria Math" panose="02040503050406030204" pitchFamily="18" charset="0"/>
                      </a:rPr>
                      <m:t>=0.05</m:t>
                    </m:r>
                  </m:oMath>
                </a14:m>
                <a:r>
                  <a:rPr lang="es-CR" dirty="0">
                    <a:solidFill>
                      <a:schemeClr val="tx1">
                        <a:lumMod val="65000"/>
                        <a:lumOff val="35000"/>
                      </a:schemeClr>
                    </a:solidFill>
                    <a:latin typeface="Century Gothic" panose="020B0502020202020204" pitchFamily="34" charset="0"/>
                  </a:rPr>
                  <a:t>.</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Error estándar de estimación, </a:t>
                </a:r>
                <a14:m>
                  <m:oMath xmlns:m="http://schemas.openxmlformats.org/officeDocument/2006/math">
                    <m:r>
                      <a:rPr lang="es-CR">
                        <a:solidFill>
                          <a:schemeClr val="tx1">
                            <a:lumMod val="65000"/>
                            <a:lumOff val="35000"/>
                          </a:schemeClr>
                        </a:solidFill>
                        <a:latin typeface="Cambria Math" panose="02040503050406030204" pitchFamily="18" charset="0"/>
                      </a:rPr>
                      <m:t>𝑝</m:t>
                    </m:r>
                    <m:r>
                      <a:rPr lang="es-CR">
                        <a:solidFill>
                          <a:schemeClr val="tx1">
                            <a:lumMod val="65000"/>
                            <a:lumOff val="35000"/>
                          </a:schemeClr>
                        </a:solidFill>
                        <a:latin typeface="Cambria Math" panose="02040503050406030204" pitchFamily="18" charset="0"/>
                      </a:rPr>
                      <m:t>=0.5</m:t>
                    </m:r>
                  </m:oMath>
                </a14:m>
                <a:endParaRPr lang="es-ES" dirty="0">
                  <a:solidFill>
                    <a:schemeClr val="tx1">
                      <a:lumMod val="65000"/>
                      <a:lumOff val="35000"/>
                    </a:schemeClr>
                  </a:solidFill>
                  <a:latin typeface="Century Gothic" panose="020B0502020202020204" pitchFamily="34" charset="0"/>
                </a:endParaRPr>
              </a:p>
              <a:p>
                <a:pPr lvl="0" algn="just">
                  <a:lnSpc>
                    <a:spcPct val="150000"/>
                  </a:lnSpc>
                  <a:spcAft>
                    <a:spcPts val="0"/>
                  </a:spcAft>
                </a:pPr>
                <a:r>
                  <a:rPr lang="es-CR" dirty="0">
                    <a:solidFill>
                      <a:schemeClr val="tx1">
                        <a:lumMod val="65000"/>
                        <a:lumOff val="35000"/>
                      </a:schemeClr>
                    </a:solidFill>
                    <a:latin typeface="Century Gothic" panose="020B0502020202020204" pitchFamily="34" charset="0"/>
                  </a:rPr>
                  <a:t>variables que se analizarán como porcentaje.</a:t>
                </a:r>
              </a:p>
              <a:p>
                <a:pPr algn="just">
                  <a:lnSpc>
                    <a:spcPct val="150000"/>
                  </a:lnSpc>
                  <a:spcAft>
                    <a:spcPts val="0"/>
                  </a:spcAft>
                </a:pPr>
                <a:r>
                  <a:rPr lang="es-CR" dirty="0">
                    <a:solidFill>
                      <a:schemeClr val="tx1">
                        <a:lumMod val="65000"/>
                        <a:lumOff val="35000"/>
                      </a:schemeClr>
                    </a:solidFill>
                    <a:latin typeface="Century Gothic" panose="020B0502020202020204" pitchFamily="34" charset="0"/>
                  </a:rPr>
                  <a:t> </a:t>
                </a:r>
              </a:p>
            </p:txBody>
          </p:sp>
        </mc:Choice>
        <mc:Fallback xmlns="">
          <p:sp>
            <p:nvSpPr>
              <p:cNvPr id="3" name="Rectángulo 2"/>
              <p:cNvSpPr>
                <a:spLocks noRot="1" noChangeAspect="1" noMove="1" noResize="1" noEditPoints="1" noAdjustHandles="1" noChangeArrowheads="1" noChangeShapeType="1" noTextEdit="1"/>
              </p:cNvSpPr>
              <p:nvPr/>
            </p:nvSpPr>
            <p:spPr>
              <a:xfrm>
                <a:off x="517073" y="3949512"/>
                <a:ext cx="5981698" cy="2585323"/>
              </a:xfrm>
              <a:prstGeom prst="rect">
                <a:avLst/>
              </a:prstGeom>
              <a:blipFill>
                <a:blip r:embed="rId3"/>
                <a:stretch>
                  <a:fillRect l="-91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498771" y="3707572"/>
                <a:ext cx="4876801" cy="1227580"/>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s-CR" sz="2400" i="1" smtClean="0">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𝑛</m:t>
                          </m:r>
                        </m:e>
                        <m:sub>
                          <m:r>
                            <a:rPr lang="es-CR" sz="2400">
                              <a:solidFill>
                                <a:schemeClr val="tx1">
                                  <a:lumMod val="65000"/>
                                  <a:lumOff val="35000"/>
                                </a:schemeClr>
                              </a:solidFill>
                              <a:latin typeface="Cambria Math" panose="02040503050406030204" pitchFamily="18" charset="0"/>
                            </a:rPr>
                            <m:t>𝑚𝑖𝑎</m:t>
                          </m:r>
                        </m:sub>
                      </m:sSub>
                      <m:r>
                        <a:rPr lang="es-CR" sz="2400">
                          <a:solidFill>
                            <a:schemeClr val="tx1">
                              <a:lumMod val="65000"/>
                              <a:lumOff val="35000"/>
                            </a:schemeClr>
                          </a:solidFill>
                          <a:latin typeface="Cambria Math" panose="02040503050406030204" pitchFamily="18" charset="0"/>
                        </a:rPr>
                        <m:t>=</m:t>
                      </m:r>
                      <m:f>
                        <m:fPr>
                          <m:ctrlPr>
                            <a:rPr lang="es-CR" sz="2400" i="1">
                              <a:solidFill>
                                <a:schemeClr val="tx1">
                                  <a:lumMod val="65000"/>
                                  <a:lumOff val="35000"/>
                                </a:schemeClr>
                              </a:solidFill>
                              <a:latin typeface="Cambria Math" panose="02040503050406030204" pitchFamily="18" charset="0"/>
                            </a:rPr>
                          </m:ctrlPr>
                        </m:fPr>
                        <m:num>
                          <m:sSub>
                            <m:sSubPr>
                              <m:ctrlPr>
                                <a:rPr lang="es-CR" sz="2400" i="1">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𝑍</m:t>
                              </m:r>
                            </m:e>
                            <m:sub>
                              <m:f>
                                <m:fPr>
                                  <m:type m:val="skw"/>
                                  <m:ctrlPr>
                                    <a:rPr lang="es-CR" sz="2400" i="1">
                                      <a:solidFill>
                                        <a:schemeClr val="tx1">
                                          <a:lumMod val="65000"/>
                                          <a:lumOff val="35000"/>
                                        </a:schemeClr>
                                      </a:solidFill>
                                      <a:latin typeface="Cambria Math" panose="02040503050406030204" pitchFamily="18" charset="0"/>
                                    </a:rPr>
                                  </m:ctrlPr>
                                </m:fPr>
                                <m:num>
                                  <m:r>
                                    <a:rPr lang="es-CR" sz="2400">
                                      <a:solidFill>
                                        <a:schemeClr val="tx1">
                                          <a:lumMod val="65000"/>
                                          <a:lumOff val="35000"/>
                                        </a:schemeClr>
                                      </a:solidFill>
                                      <a:latin typeface="Cambria Math" panose="02040503050406030204" pitchFamily="18" charset="0"/>
                                    </a:rPr>
                                    <m:t>∝</m:t>
                                  </m:r>
                                </m:num>
                                <m:den>
                                  <m:r>
                                    <a:rPr lang="es-CR" sz="2400">
                                      <a:solidFill>
                                        <a:schemeClr val="tx1">
                                          <a:lumMod val="65000"/>
                                          <a:lumOff val="35000"/>
                                        </a:schemeClr>
                                      </a:solidFill>
                                      <a:latin typeface="Cambria Math" panose="02040503050406030204" pitchFamily="18" charset="0"/>
                                    </a:rPr>
                                    <m:t>2</m:t>
                                  </m:r>
                                </m:den>
                              </m:f>
                            </m:sub>
                          </m:sSub>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𝑝</m:t>
                          </m:r>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𝑞</m:t>
                          </m:r>
                        </m:num>
                        <m:den>
                          <m:sSup>
                            <m:sSupPr>
                              <m:ctrlPr>
                                <a:rPr lang="es-CR" sz="2400" i="1">
                                  <a:solidFill>
                                    <a:schemeClr val="tx1">
                                      <a:lumMod val="65000"/>
                                      <a:lumOff val="35000"/>
                                    </a:schemeClr>
                                  </a:solidFill>
                                  <a:latin typeface="Cambria Math" panose="02040503050406030204" pitchFamily="18" charset="0"/>
                                </a:rPr>
                              </m:ctrlPr>
                            </m:sSupPr>
                            <m:e>
                              <m:r>
                                <a:rPr lang="es-CR" sz="2400">
                                  <a:solidFill>
                                    <a:schemeClr val="tx1">
                                      <a:lumMod val="65000"/>
                                      <a:lumOff val="35000"/>
                                    </a:schemeClr>
                                  </a:solidFill>
                                  <a:latin typeface="Cambria Math" panose="02040503050406030204" pitchFamily="18" charset="0"/>
                                </a:rPr>
                                <m:t>𝑑</m:t>
                              </m:r>
                            </m:e>
                            <m:sup>
                              <m:r>
                                <a:rPr lang="es-CR" sz="2400">
                                  <a:solidFill>
                                    <a:schemeClr val="tx1">
                                      <a:lumMod val="65000"/>
                                      <a:lumOff val="35000"/>
                                    </a:schemeClr>
                                  </a:solidFill>
                                  <a:latin typeface="Cambria Math" panose="02040503050406030204" pitchFamily="18" charset="0"/>
                                </a:rPr>
                                <m:t>2</m:t>
                              </m:r>
                            </m:sup>
                          </m:sSup>
                        </m:den>
                      </m:f>
                    </m:oMath>
                  </m:oMathPara>
                </a14:m>
                <a:endParaRPr lang="es-ES" sz="2400" i="1" dirty="0">
                  <a:solidFill>
                    <a:schemeClr val="tx1">
                      <a:lumMod val="65000"/>
                      <a:lumOff val="35000"/>
                    </a:schemeClr>
                  </a:solidFill>
                  <a:latin typeface="Cambria Math" panose="020405030504060302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6498771" y="3707572"/>
                <a:ext cx="4876801" cy="1227580"/>
              </a:xfrm>
              <a:prstGeom prst="rect">
                <a:avLst/>
              </a:prstGeom>
              <a:blipFill>
                <a:blip r:embed="rId4"/>
                <a:stretch>
                  <a:fillRect/>
                </a:stretch>
              </a:blipFill>
            </p:spPr>
            <p:txBody>
              <a:bodyPr/>
              <a:lstStyle/>
              <a:p>
                <a:r>
                  <a:rPr lang="es-CR">
                    <a:noFill/>
                  </a:rPr>
                  <a:t> </a:t>
                </a:r>
              </a:p>
            </p:txBody>
          </p:sp>
        </mc:Fallback>
      </mc:AlternateContent>
      <p:sp>
        <p:nvSpPr>
          <p:cNvPr id="9" name="Rectángulo 8"/>
          <p:cNvSpPr/>
          <p:nvPr/>
        </p:nvSpPr>
        <p:spPr>
          <a:xfrm>
            <a:off x="-1" y="1125300"/>
            <a:ext cx="12192001" cy="461665"/>
          </a:xfrm>
          <a:prstGeom prst="rect">
            <a:avLst/>
          </a:prstGeom>
          <a:solidFill>
            <a:srgbClr val="C00000"/>
          </a:solidFill>
        </p:spPr>
        <p:txBody>
          <a:bodyPr wrap="square">
            <a:spAutoFit/>
          </a:bodyPr>
          <a:lstStyle/>
          <a:p>
            <a:r>
              <a:rPr lang="es-MX" sz="2400" dirty="0">
                <a:solidFill>
                  <a:schemeClr val="bg1"/>
                </a:solidFill>
              </a:rPr>
              <a:t>       Ejemplo</a:t>
            </a:r>
          </a:p>
        </p:txBody>
      </p:sp>
      <p:sp>
        <p:nvSpPr>
          <p:cNvPr id="13" name="Rectángulo 12"/>
          <p:cNvSpPr/>
          <p:nvPr/>
        </p:nvSpPr>
        <p:spPr>
          <a:xfrm>
            <a:off x="-65316" y="1770762"/>
            <a:ext cx="1670958" cy="1200329"/>
          </a:xfrm>
          <a:prstGeom prst="rect">
            <a:avLst/>
          </a:prstGeom>
        </p:spPr>
        <p:txBody>
          <a:bodyPr wrap="square">
            <a:spAutoFit/>
          </a:bodyPr>
          <a:lstStyle/>
          <a:p>
            <a:pPr algn="r"/>
            <a:r>
              <a:rPr lang="es-CR" b="1" dirty="0">
                <a:solidFill>
                  <a:schemeClr val="tx1">
                    <a:lumMod val="65000"/>
                    <a:lumOff val="35000"/>
                  </a:schemeClr>
                </a:solidFill>
                <a:latin typeface="Century Gothic" panose="020B0502020202020204" pitchFamily="34" charset="0"/>
              </a:rPr>
              <a:t>OBJETIVO</a:t>
            </a:r>
            <a:endParaRPr lang="es-CR" dirty="0">
              <a:solidFill>
                <a:schemeClr val="tx1">
                  <a:lumMod val="65000"/>
                  <a:lumOff val="35000"/>
                </a:schemeClr>
              </a:solidFill>
              <a:latin typeface="Century Gothic" panose="020B0502020202020204" pitchFamily="34" charset="0"/>
            </a:endParaRPr>
          </a:p>
          <a:p>
            <a:pPr algn="r"/>
            <a:endParaRPr lang="es-ES" b="1" dirty="0">
              <a:solidFill>
                <a:schemeClr val="tx1">
                  <a:lumMod val="65000"/>
                  <a:lumOff val="35000"/>
                </a:schemeClr>
              </a:solidFill>
              <a:latin typeface="Century Gothic" panose="020B0502020202020204" pitchFamily="34" charset="0"/>
            </a:endParaRPr>
          </a:p>
          <a:p>
            <a:pPr algn="r"/>
            <a:endParaRPr lang="es-CR" b="1" dirty="0">
              <a:solidFill>
                <a:schemeClr val="tx1">
                  <a:lumMod val="65000"/>
                  <a:lumOff val="35000"/>
                </a:schemeClr>
              </a:solidFill>
              <a:latin typeface="Century Gothic" panose="020B0502020202020204" pitchFamily="34" charset="0"/>
            </a:endParaRPr>
          </a:p>
          <a:p>
            <a:pPr algn="r"/>
            <a:r>
              <a:rPr lang="es-CR" b="1" dirty="0">
                <a:solidFill>
                  <a:schemeClr val="tx1">
                    <a:lumMod val="65000"/>
                    <a:lumOff val="35000"/>
                  </a:schemeClr>
                </a:solidFill>
                <a:latin typeface="Century Gothic" panose="020B0502020202020204" pitchFamily="34" charset="0"/>
              </a:rPr>
              <a:t>POBLACIÓN</a:t>
            </a:r>
            <a:endParaRPr lang="es-CR" dirty="0"/>
          </a:p>
        </p:txBody>
      </p:sp>
      <p:sp>
        <p:nvSpPr>
          <p:cNvPr id="14" name="Rectángulo 13"/>
          <p:cNvSpPr/>
          <p:nvPr/>
        </p:nvSpPr>
        <p:spPr>
          <a:xfrm>
            <a:off x="1589313" y="1785954"/>
            <a:ext cx="10602687" cy="646331"/>
          </a:xfrm>
          <a:prstGeom prst="rect">
            <a:avLst/>
          </a:prstGeom>
        </p:spPr>
        <p:txBody>
          <a:bodyPr wrap="square">
            <a:spAutoFit/>
          </a:bodyPr>
          <a:lstStyle/>
          <a:p>
            <a:r>
              <a:rPr lang="es-CR" dirty="0">
                <a:solidFill>
                  <a:schemeClr val="tx1">
                    <a:lumMod val="65000"/>
                    <a:lumOff val="35000"/>
                  </a:schemeClr>
                </a:solidFill>
                <a:latin typeface="Century Gothic" panose="020B0502020202020204" pitchFamily="34" charset="0"/>
              </a:rPr>
              <a:t>Medir la satisfacción de beneficiarios de servicios de comedor y trasporte en colegios públicos de CR.</a:t>
            </a:r>
            <a:endParaRPr lang="es-CR" dirty="0"/>
          </a:p>
        </p:txBody>
      </p:sp>
      <p:sp>
        <p:nvSpPr>
          <p:cNvPr id="15" name="Rectángulo 14"/>
          <p:cNvSpPr/>
          <p:nvPr/>
        </p:nvSpPr>
        <p:spPr>
          <a:xfrm>
            <a:off x="1605642" y="2569915"/>
            <a:ext cx="10265229" cy="1200329"/>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Estudiantes beneficiarios de servicios de comedor y transporte en colegios públicos de CR que pertenecen a cantones con </a:t>
            </a:r>
            <a:r>
              <a:rPr lang="es-CR" dirty="0">
                <a:solidFill>
                  <a:srgbClr val="FF0000"/>
                </a:solidFill>
                <a:latin typeface="Century Gothic" panose="020B0502020202020204" pitchFamily="34" charset="0"/>
              </a:rPr>
              <a:t>Índice de Desarrollo Sostenible </a:t>
            </a:r>
            <a:r>
              <a:rPr lang="es-CR" dirty="0">
                <a:solidFill>
                  <a:schemeClr val="tx1">
                    <a:lumMod val="65000"/>
                    <a:lumOff val="35000"/>
                  </a:schemeClr>
                </a:solidFill>
                <a:latin typeface="Century Gothic" panose="020B0502020202020204" pitchFamily="34" charset="0"/>
              </a:rPr>
              <a:t>muy bajo, durante el año “20XX”.</a:t>
            </a:r>
          </a:p>
          <a:p>
            <a:pPr algn="just"/>
            <a:endParaRPr lang="es-CR" dirty="0"/>
          </a:p>
        </p:txBody>
      </p:sp>
      <p:cxnSp>
        <p:nvCxnSpPr>
          <p:cNvPr id="19" name="Conector recto 18"/>
          <p:cNvCxnSpPr/>
          <p:nvPr/>
        </p:nvCxnSpPr>
        <p:spPr>
          <a:xfrm>
            <a:off x="0" y="3622633"/>
            <a:ext cx="1219200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p:cNvSpPr/>
              <p:nvPr/>
            </p:nvSpPr>
            <p:spPr>
              <a:xfrm>
                <a:off x="8109857" y="4831030"/>
                <a:ext cx="3009900" cy="1262653"/>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a:solidFill>
                            <a:schemeClr val="tx1">
                              <a:lumMod val="65000"/>
                              <a:lumOff val="35000"/>
                            </a:schemeClr>
                          </a:solidFill>
                          <a:latin typeface="Cambria Math" panose="02040503050406030204" pitchFamily="18" charset="0"/>
                        </a:rPr>
                        <m:t>= </m:t>
                      </m:r>
                      <m:f>
                        <m:fPr>
                          <m:ctrlPr>
                            <a:rPr lang="es-CR" sz="2400" i="1">
                              <a:solidFill>
                                <a:schemeClr val="tx1">
                                  <a:lumMod val="65000"/>
                                  <a:lumOff val="35000"/>
                                </a:schemeClr>
                              </a:solidFill>
                              <a:latin typeface="Cambria Math" panose="02040503050406030204" pitchFamily="18" charset="0"/>
                            </a:rPr>
                          </m:ctrlPr>
                        </m:fPr>
                        <m:num>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1,96</m:t>
                              </m:r>
                            </m:e>
                            <m:sup>
                              <m:r>
                                <a:rPr lang="es-CR" sz="2400" i="1">
                                  <a:solidFill>
                                    <a:schemeClr val="tx1">
                                      <a:lumMod val="65000"/>
                                      <a:lumOff val="35000"/>
                                    </a:schemeClr>
                                  </a:solidFill>
                                  <a:latin typeface="Cambria Math" panose="02040503050406030204" pitchFamily="18" charset="0"/>
                                </a:rPr>
                                <m:t>2</m:t>
                              </m:r>
                            </m:sup>
                          </m:sSup>
                          <m:r>
                            <a:rPr lang="es-CR" sz="2400" i="1">
                              <a:solidFill>
                                <a:schemeClr val="tx1">
                                  <a:lumMod val="65000"/>
                                  <a:lumOff val="35000"/>
                                </a:schemeClr>
                              </a:solidFill>
                              <a:latin typeface="Cambria Math" panose="02040503050406030204" pitchFamily="18" charset="0"/>
                            </a:rPr>
                            <m:t>∗0,5∗0,5</m:t>
                          </m:r>
                        </m:num>
                        <m:den>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0,05</m:t>
                              </m:r>
                            </m:e>
                            <m:sup>
                              <m:r>
                                <a:rPr lang="es-CR" sz="2400" i="1">
                                  <a:solidFill>
                                    <a:schemeClr val="tx1">
                                      <a:lumMod val="65000"/>
                                      <a:lumOff val="35000"/>
                                    </a:schemeClr>
                                  </a:solidFill>
                                  <a:latin typeface="Cambria Math" panose="02040503050406030204" pitchFamily="18" charset="0"/>
                                </a:rPr>
                                <m:t>2</m:t>
                              </m:r>
                            </m:sup>
                          </m:sSup>
                        </m:den>
                      </m:f>
                    </m:oMath>
                  </m:oMathPara>
                </a14:m>
                <a:endParaRPr lang="es-ES" sz="2400" i="1" dirty="0">
                  <a:solidFill>
                    <a:schemeClr val="tx1">
                      <a:lumMod val="65000"/>
                      <a:lumOff val="35000"/>
                    </a:schemeClr>
                  </a:solidFill>
                  <a:latin typeface="Cambria Math" panose="02040503050406030204" pitchFamily="18" charset="0"/>
                </a:endParaRPr>
              </a:p>
            </p:txBody>
          </p:sp>
        </mc:Choice>
        <mc:Fallback xmlns="">
          <p:sp>
            <p:nvSpPr>
              <p:cNvPr id="21" name="Rectángulo 20"/>
              <p:cNvSpPr>
                <a:spLocks noRot="1" noChangeAspect="1" noMove="1" noResize="1" noEditPoints="1" noAdjustHandles="1" noChangeArrowheads="1" noChangeShapeType="1" noTextEdit="1"/>
              </p:cNvSpPr>
              <p:nvPr/>
            </p:nvSpPr>
            <p:spPr>
              <a:xfrm>
                <a:off x="8109857" y="4831030"/>
                <a:ext cx="3009900" cy="1262653"/>
              </a:xfrm>
              <a:prstGeom prst="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3" name="Rectángulo 22"/>
              <p:cNvSpPr/>
              <p:nvPr/>
            </p:nvSpPr>
            <p:spPr>
              <a:xfrm>
                <a:off x="8238718" y="6100777"/>
                <a:ext cx="1133885" cy="646331"/>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a:solidFill>
                            <a:schemeClr val="tx1">
                              <a:lumMod val="65000"/>
                              <a:lumOff val="35000"/>
                            </a:schemeClr>
                          </a:solidFill>
                          <a:latin typeface="Cambria Math" panose="02040503050406030204" pitchFamily="18" charset="0"/>
                        </a:rPr>
                        <m:t>=</m:t>
                      </m:r>
                      <m:r>
                        <a:rPr lang="es-CR" sz="2400" i="1" smtClean="0">
                          <a:solidFill>
                            <a:srgbClr val="C00000"/>
                          </a:solidFill>
                          <a:latin typeface="Cambria Math" panose="02040503050406030204" pitchFamily="18" charset="0"/>
                        </a:rPr>
                        <m:t>𝟑𝟖𝟒</m:t>
                      </m:r>
                    </m:oMath>
                  </m:oMathPara>
                </a14:m>
                <a:endParaRPr lang="es-CR" sz="2400" i="1" dirty="0">
                  <a:solidFill>
                    <a:srgbClr val="C00000"/>
                  </a:solidFill>
                  <a:latin typeface="Cambria Math" panose="02040503050406030204" pitchFamily="18" charset="0"/>
                </a:endParaRPr>
              </a:p>
            </p:txBody>
          </p:sp>
        </mc:Choice>
        <mc:Fallback xmlns="">
          <p:sp>
            <p:nvSpPr>
              <p:cNvPr id="23" name="Rectángulo 22"/>
              <p:cNvSpPr>
                <a:spLocks noRot="1" noChangeAspect="1" noMove="1" noResize="1" noEditPoints="1" noAdjustHandles="1" noChangeArrowheads="1" noChangeShapeType="1" noTextEdit="1"/>
              </p:cNvSpPr>
              <p:nvPr/>
            </p:nvSpPr>
            <p:spPr>
              <a:xfrm>
                <a:off x="8238718" y="6100777"/>
                <a:ext cx="1133885" cy="646331"/>
              </a:xfrm>
              <a:prstGeom prst="rect">
                <a:avLst/>
              </a:prstGeom>
              <a:blipFill>
                <a:blip r:embed="rId6"/>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4245400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156120"/>
            <a:ext cx="10515600" cy="810532"/>
          </a:xfrm>
        </p:spPr>
        <p:txBody>
          <a:bodyPr/>
          <a:lstStyle/>
          <a:p>
            <a:pPr algn="ctr"/>
            <a:r>
              <a:rPr lang="es-CR" dirty="0"/>
              <a:t>Índice</a:t>
            </a:r>
            <a:endParaRPr lang="es-ES" dirty="0"/>
          </a:p>
        </p:txBody>
      </p:sp>
      <p:sp>
        <p:nvSpPr>
          <p:cNvPr id="4" name="Elipse 3"/>
          <p:cNvSpPr/>
          <p:nvPr/>
        </p:nvSpPr>
        <p:spPr>
          <a:xfrm>
            <a:off x="838200"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838199"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838199" y="5225144"/>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Rectángulo redondeado 6"/>
          <p:cNvSpPr/>
          <p:nvPr/>
        </p:nvSpPr>
        <p:spPr>
          <a:xfrm>
            <a:off x="3021874"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Fundamentos del diseño de la muestra</a:t>
            </a:r>
            <a:endParaRPr lang="es-ES" dirty="0"/>
          </a:p>
        </p:txBody>
      </p:sp>
      <p:sp>
        <p:nvSpPr>
          <p:cNvPr id="8" name="Rectángulo redondeado 7"/>
          <p:cNvSpPr/>
          <p:nvPr/>
        </p:nvSpPr>
        <p:spPr>
          <a:xfrm>
            <a:off x="3021874"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La inferencia estadística</a:t>
            </a:r>
            <a:endParaRPr lang="es-ES" dirty="0"/>
          </a:p>
        </p:txBody>
      </p:sp>
      <p:sp>
        <p:nvSpPr>
          <p:cNvPr id="9" name="Rectángulo redondeado 8"/>
          <p:cNvSpPr/>
          <p:nvPr/>
        </p:nvSpPr>
        <p:spPr>
          <a:xfrm>
            <a:off x="3021874" y="5261066"/>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Muestreo: probabilístico y no probabilístico</a:t>
            </a:r>
            <a:endParaRPr lang="es-ES" dirty="0"/>
          </a:p>
        </p:txBody>
      </p:sp>
      <p:sp>
        <p:nvSpPr>
          <p:cNvPr id="12" name="Elipse 11"/>
          <p:cNvSpPr/>
          <p:nvPr/>
        </p:nvSpPr>
        <p:spPr>
          <a:xfrm>
            <a:off x="6709012" y="1541418"/>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13" name="Rectángulo redondeado 12"/>
          <p:cNvSpPr/>
          <p:nvPr/>
        </p:nvSpPr>
        <p:spPr>
          <a:xfrm>
            <a:off x="8892686" y="1577340"/>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Error de muestreo</a:t>
            </a:r>
            <a:endParaRPr lang="es-ES" dirty="0"/>
          </a:p>
        </p:txBody>
      </p:sp>
      <p:sp>
        <p:nvSpPr>
          <p:cNvPr id="11" name="Elipse 10">
            <a:extLst>
              <a:ext uri="{FF2B5EF4-FFF2-40B4-BE49-F238E27FC236}">
                <a16:creationId xmlns:a16="http://schemas.microsoft.com/office/drawing/2014/main" id="{EDE33F5D-99D1-40FE-9797-1997A8DDEB1A}"/>
              </a:ext>
            </a:extLst>
          </p:cNvPr>
          <p:cNvSpPr/>
          <p:nvPr/>
        </p:nvSpPr>
        <p:spPr>
          <a:xfrm>
            <a:off x="6709012" y="3383281"/>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mc:AlternateContent xmlns:mc="http://schemas.openxmlformats.org/markup-compatibility/2006" xmlns:a14="http://schemas.microsoft.com/office/drawing/2010/main">
        <mc:Choice Requires="a14">
          <p:sp>
            <p:nvSpPr>
              <p:cNvPr id="14" name="Rectángulo redondeado 12">
                <a:extLst>
                  <a:ext uri="{FF2B5EF4-FFF2-40B4-BE49-F238E27FC236}">
                    <a16:creationId xmlns:a16="http://schemas.microsoft.com/office/drawing/2014/main" id="{2C28F218-905E-45B1-99D9-82514BE51FE4}"/>
                  </a:ext>
                </a:extLst>
              </p:cNvPr>
              <p:cNvSpPr/>
              <p:nvPr/>
            </p:nvSpPr>
            <p:spPr>
              <a:xfrm>
                <a:off x="8892686" y="3419203"/>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Tamaño de muestra (</a:t>
                </a:r>
                <a14:m>
                  <m:oMath xmlns:m="http://schemas.openxmlformats.org/officeDocument/2006/math">
                    <m:r>
                      <a:rPr lang="es-CR" i="1" dirty="0" smtClean="0">
                        <a:latin typeface="Cambria Math" panose="02040503050406030204" pitchFamily="18" charset="0"/>
                      </a:rPr>
                      <m:t>𝑛</m:t>
                    </m:r>
                  </m:oMath>
                </a14:m>
                <a:r>
                  <a:rPr lang="es-CR" dirty="0"/>
                  <a:t>)</a:t>
                </a:r>
                <a:endParaRPr lang="es-ES" dirty="0"/>
              </a:p>
            </p:txBody>
          </p:sp>
        </mc:Choice>
        <mc:Fallback xmlns="">
          <p:sp>
            <p:nvSpPr>
              <p:cNvPr id="14" name="Rectángulo redondeado 12">
                <a:extLst>
                  <a:ext uri="{FF2B5EF4-FFF2-40B4-BE49-F238E27FC236}">
                    <a16:creationId xmlns:a16="http://schemas.microsoft.com/office/drawing/2014/main" id="{2C28F218-905E-45B1-99D9-82514BE51FE4}"/>
                  </a:ext>
                </a:extLst>
              </p:cNvPr>
              <p:cNvSpPr>
                <a:spLocks noRot="1" noChangeAspect="1" noMove="1" noResize="1" noEditPoints="1" noAdjustHandles="1" noChangeArrowheads="1" noChangeShapeType="1" noTextEdit="1"/>
              </p:cNvSpPr>
              <p:nvPr/>
            </p:nvSpPr>
            <p:spPr>
              <a:xfrm>
                <a:off x="8892686" y="3419203"/>
                <a:ext cx="2159726" cy="920931"/>
              </a:xfrm>
              <a:prstGeom prst="roundRect">
                <a:avLst/>
              </a:prstGeom>
              <a:blipFill>
                <a:blip r:embed="rId2"/>
                <a:stretch>
                  <a:fillRect r="-1124"/>
                </a:stretch>
              </a:blipFill>
            </p:spPr>
            <p:txBody>
              <a:bodyPr/>
              <a:lstStyle/>
              <a:p>
                <a:r>
                  <a:rPr lang="en-US">
                    <a:noFill/>
                  </a:rPr>
                  <a:t> </a:t>
                </a:r>
              </a:p>
            </p:txBody>
          </p:sp>
        </mc:Fallback>
      </mc:AlternateContent>
      <p:sp>
        <p:nvSpPr>
          <p:cNvPr id="15" name="Elipse 14">
            <a:extLst>
              <a:ext uri="{FF2B5EF4-FFF2-40B4-BE49-F238E27FC236}">
                <a16:creationId xmlns:a16="http://schemas.microsoft.com/office/drawing/2014/main" id="{C50B995F-B55F-4212-8FE7-5C4DA240C66A}"/>
              </a:ext>
            </a:extLst>
          </p:cNvPr>
          <p:cNvSpPr/>
          <p:nvPr/>
        </p:nvSpPr>
        <p:spPr>
          <a:xfrm>
            <a:off x="6709012" y="5189220"/>
            <a:ext cx="1166949" cy="9927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mc:AlternateContent xmlns:mc="http://schemas.openxmlformats.org/markup-compatibility/2006" xmlns:a14="http://schemas.microsoft.com/office/drawing/2010/main">
        <mc:Choice Requires="a14">
          <p:sp>
            <p:nvSpPr>
              <p:cNvPr id="16" name="Rectángulo redondeado 12">
                <a:extLst>
                  <a:ext uri="{FF2B5EF4-FFF2-40B4-BE49-F238E27FC236}">
                    <a16:creationId xmlns:a16="http://schemas.microsoft.com/office/drawing/2014/main" id="{FCDD3B14-2C65-44C1-A1D2-0D87D238B8E8}"/>
                  </a:ext>
                </a:extLst>
              </p:cNvPr>
              <p:cNvSpPr/>
              <p:nvPr/>
            </p:nvSpPr>
            <p:spPr>
              <a:xfrm>
                <a:off x="8892686" y="5225142"/>
                <a:ext cx="2159726" cy="920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Selección de las UE de la </a:t>
                </a:r>
                <a14:m>
                  <m:oMath xmlns:m="http://schemas.openxmlformats.org/officeDocument/2006/math">
                    <m:r>
                      <a:rPr lang="es-CR" i="1" dirty="0">
                        <a:latin typeface="Cambria Math" panose="02040503050406030204" pitchFamily="18" charset="0"/>
                      </a:rPr>
                      <m:t>𝑛</m:t>
                    </m:r>
                  </m:oMath>
                </a14:m>
                <a:r>
                  <a:rPr lang="es-CR" dirty="0"/>
                  <a:t> </a:t>
                </a:r>
                <a:endParaRPr lang="es-ES" dirty="0"/>
              </a:p>
            </p:txBody>
          </p:sp>
        </mc:Choice>
        <mc:Fallback xmlns="">
          <p:sp>
            <p:nvSpPr>
              <p:cNvPr id="16" name="Rectángulo redondeado 12">
                <a:extLst>
                  <a:ext uri="{FF2B5EF4-FFF2-40B4-BE49-F238E27FC236}">
                    <a16:creationId xmlns:a16="http://schemas.microsoft.com/office/drawing/2014/main" id="{FCDD3B14-2C65-44C1-A1D2-0D87D238B8E8}"/>
                  </a:ext>
                </a:extLst>
              </p:cNvPr>
              <p:cNvSpPr>
                <a:spLocks noRot="1" noChangeAspect="1" noMove="1" noResize="1" noEditPoints="1" noAdjustHandles="1" noChangeArrowheads="1" noChangeShapeType="1" noTextEdit="1"/>
              </p:cNvSpPr>
              <p:nvPr/>
            </p:nvSpPr>
            <p:spPr>
              <a:xfrm>
                <a:off x="8892686" y="5225142"/>
                <a:ext cx="2159726" cy="920931"/>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69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776"/>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DE LA MUESTRA</a:t>
            </a:r>
            <a:endParaRPr lang="es-CR" sz="2400" dirty="0">
              <a:latin typeface="Book Antiqua" panose="02040602050305030304" pitchFamily="18" charset="0"/>
            </a:endParaRPr>
          </a:p>
        </p:txBody>
      </p:sp>
      <p:sp>
        <p:nvSpPr>
          <p:cNvPr id="5" name="Rectángulo 4"/>
          <p:cNvSpPr/>
          <p:nvPr/>
        </p:nvSpPr>
        <p:spPr>
          <a:xfrm>
            <a:off x="4411581" y="1850776"/>
            <a:ext cx="3140043" cy="954107"/>
          </a:xfrm>
          <a:prstGeom prst="rect">
            <a:avLst/>
          </a:prstGeom>
          <a:solidFill>
            <a:srgbClr val="783336"/>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de la muestra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2296127" y="3767558"/>
            <a:ext cx="2115454" cy="954107"/>
          </a:xfrm>
          <a:prstGeom prst="rect">
            <a:avLst/>
          </a:prstGeom>
          <a:solidFill>
            <a:srgbClr val="559374"/>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aleatoria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7196989" y="3767557"/>
            <a:ext cx="2620779" cy="954107"/>
          </a:xfrm>
          <a:prstGeom prst="rect">
            <a:avLst/>
          </a:prstGeom>
          <a:solidFill>
            <a:srgbClr val="559374"/>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sistemática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9" name="Conector recto de flecha 8"/>
          <p:cNvCxnSpPr>
            <a:stCxn id="5" idx="2"/>
            <a:endCxn id="7" idx="0"/>
          </p:cNvCxnSpPr>
          <p:nvPr/>
        </p:nvCxnSpPr>
        <p:spPr>
          <a:xfrm>
            <a:off x="5981603" y="2804883"/>
            <a:ext cx="2525776" cy="962674"/>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5" idx="2"/>
            <a:endCxn id="6" idx="0"/>
          </p:cNvCxnSpPr>
          <p:nvPr/>
        </p:nvCxnSpPr>
        <p:spPr>
          <a:xfrm flipH="1">
            <a:off x="3353854" y="2804883"/>
            <a:ext cx="2627749" cy="962675"/>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7196989" y="4925033"/>
            <a:ext cx="2620779" cy="759305"/>
          </a:xfrm>
          <a:prstGeom prst="rect">
            <a:avLst/>
          </a:prstGeom>
          <a:solidFill>
            <a:srgbClr val="97C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latin typeface="Century Gothic" panose="020B0502020202020204" pitchFamily="34" charset="0"/>
              </a:rPr>
              <a:t>Sistemático de Montos</a:t>
            </a:r>
            <a:endParaRPr lang="es-CR" sz="2000" dirty="0">
              <a:latin typeface="Century Gothic" panose="020B0502020202020204" pitchFamily="34" charset="0"/>
            </a:endParaRPr>
          </a:p>
        </p:txBody>
      </p:sp>
      <p:cxnSp>
        <p:nvCxnSpPr>
          <p:cNvPr id="19" name="Conector recto de flecha 18"/>
          <p:cNvCxnSpPr>
            <a:stCxn id="5" idx="3"/>
          </p:cNvCxnSpPr>
          <p:nvPr/>
        </p:nvCxnSpPr>
        <p:spPr>
          <a:xfrm flipV="1">
            <a:off x="7551624" y="2326105"/>
            <a:ext cx="1977387" cy="1725"/>
          </a:xfrm>
          <a:prstGeom prst="straightConnector1">
            <a:avLst/>
          </a:prstGeom>
          <a:ln>
            <a:solidFill>
              <a:srgbClr val="78333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9529011" y="2101516"/>
            <a:ext cx="2245894" cy="70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783336"/>
                </a:solidFill>
                <a:latin typeface="Century Gothic" panose="020B0502020202020204" pitchFamily="34" charset="0"/>
              </a:rPr>
              <a:t>Marco muestral</a:t>
            </a:r>
          </a:p>
          <a:p>
            <a:pPr algn="ctr"/>
            <a:r>
              <a:rPr lang="es-ES" sz="2000" b="1" dirty="0">
                <a:solidFill>
                  <a:srgbClr val="783336"/>
                </a:solidFill>
                <a:latin typeface="Century Gothic" panose="020B0502020202020204" pitchFamily="34" charset="0"/>
              </a:rPr>
              <a:t>1-N</a:t>
            </a:r>
            <a:endParaRPr lang="es-CR" sz="2000" b="1" dirty="0">
              <a:solidFill>
                <a:srgbClr val="783336"/>
              </a:solidFill>
              <a:latin typeface="Century Gothic" panose="020B0502020202020204" pitchFamily="34" charset="0"/>
            </a:endParaRPr>
          </a:p>
        </p:txBody>
      </p:sp>
    </p:spTree>
    <p:extLst>
      <p:ext uri="{BB962C8B-B14F-4D97-AF65-F5344CB8AC3E}">
        <p14:creationId xmlns:p14="http://schemas.microsoft.com/office/powerpoint/2010/main" val="212366480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1776"/>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ALEATORIA</a:t>
            </a:r>
            <a:endParaRPr lang="es-CR" sz="2400" dirty="0">
              <a:latin typeface="Book Antiqua" panose="02040602050305030304" pitchFamily="18" charset="0"/>
            </a:endParaRPr>
          </a:p>
        </p:txBody>
      </p:sp>
      <p:pic>
        <p:nvPicPr>
          <p:cNvPr id="6" name="Imagen 5"/>
          <p:cNvPicPr>
            <a:picLocks noChangeAspect="1"/>
          </p:cNvPicPr>
          <p:nvPr/>
        </p:nvPicPr>
        <p:blipFill rotWithShape="1">
          <a:blip r:embed="rId2"/>
          <a:srcRect b="37977"/>
          <a:stretch/>
        </p:blipFill>
        <p:spPr>
          <a:xfrm>
            <a:off x="593557" y="2990850"/>
            <a:ext cx="5181602" cy="3634540"/>
          </a:xfrm>
          <a:prstGeom prst="rect">
            <a:avLst/>
          </a:prstGeom>
        </p:spPr>
      </p:pic>
      <p:pic>
        <p:nvPicPr>
          <p:cNvPr id="7" name="Imagen 6"/>
          <p:cNvPicPr>
            <a:picLocks noChangeAspect="1"/>
          </p:cNvPicPr>
          <p:nvPr/>
        </p:nvPicPr>
        <p:blipFill rotWithShape="1">
          <a:blip r:embed="rId3"/>
          <a:srcRect l="-187" t="-2187" r="38620" b="17053"/>
          <a:stretch/>
        </p:blipFill>
        <p:spPr>
          <a:xfrm>
            <a:off x="6400800" y="2846964"/>
            <a:ext cx="5277853" cy="3746341"/>
          </a:xfrm>
          <a:prstGeom prst="rect">
            <a:avLst/>
          </a:prstGeom>
        </p:spPr>
      </p:pic>
      <p:sp>
        <p:nvSpPr>
          <p:cNvPr id="8" name="Rectángulo 7"/>
          <p:cNvSpPr/>
          <p:nvPr/>
        </p:nvSpPr>
        <p:spPr>
          <a:xfrm>
            <a:off x="593557" y="1754586"/>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Números generadores a partir de programas informáticos, (Excel, SPSS, R u otro) </a:t>
            </a:r>
            <a:endParaRPr lang="es-ES"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6497051" y="1786827"/>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0" fontAlgn="base" hangingPunct="0">
              <a:spcBef>
                <a:spcPct val="0"/>
              </a:spcBef>
              <a:spcAft>
                <a:spcPct val="0"/>
              </a:spcAft>
            </a:pPr>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 Tablas de números aleatorios, este último método no es muy eficiente.</a:t>
            </a:r>
          </a:p>
        </p:txBody>
      </p:sp>
    </p:spTree>
    <p:extLst>
      <p:ext uri="{BB962C8B-B14F-4D97-AF65-F5344CB8AC3E}">
        <p14:creationId xmlns:p14="http://schemas.microsoft.com/office/powerpoint/2010/main" val="294721466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35122" y="2058701"/>
            <a:ext cx="4690858" cy="1015663"/>
          </a:xfrm>
          <a:prstGeom prst="rect">
            <a:avLst/>
          </a:prstGeom>
        </p:spPr>
        <p:txBody>
          <a:bodyPr wrap="square">
            <a:spAutoFit/>
          </a:bodyPr>
          <a:lstStyle/>
          <a:p>
            <a:pPr algn="just" eaLnBrk="0" fontAlgn="base" hangingPunct="0">
              <a:spcBef>
                <a:spcPct val="0"/>
              </a:spcBef>
              <a:spcAft>
                <a:spcPct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Los elementos son tomados en cuenta para la muestra mediante un espaciamiento sistemático. </a:t>
            </a:r>
          </a:p>
        </p:txBody>
      </p:sp>
      <p:sp>
        <p:nvSpPr>
          <p:cNvPr id="3" name="Rectángulo 2"/>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DE UNIDADES</a:t>
            </a:r>
            <a:endParaRPr lang="es-CR" sz="2400" dirty="0">
              <a:latin typeface="Book Antiqua" panose="02040602050305030304" pitchFamily="18" charset="0"/>
            </a:endParaRPr>
          </a:p>
        </p:txBody>
      </p:sp>
      <p:sp>
        <p:nvSpPr>
          <p:cNvPr id="6" name="Rectángulo 5"/>
          <p:cNvSpPr/>
          <p:nvPr/>
        </p:nvSpPr>
        <p:spPr>
          <a:xfrm>
            <a:off x="5816720" y="2042454"/>
            <a:ext cx="4979617" cy="2862322"/>
          </a:xfrm>
          <a:prstGeom prst="rect">
            <a:avLst/>
          </a:prstGeom>
        </p:spPr>
        <p:txBody>
          <a:bodyPr wrap="square">
            <a:spAutoFit/>
          </a:bodyPr>
          <a:lstStyle/>
          <a:p>
            <a:pPr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Ventaja frente a la selección aleatoria</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Facilidad de la selección de las unidades de estudio. </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El muestreo sistemático es más potente que el muestreo simple cuando se posee un listado ordenado de los elementos.</a:t>
            </a:r>
          </a:p>
        </p:txBody>
      </p:sp>
    </p:spTree>
    <p:extLst>
      <p:ext uri="{BB962C8B-B14F-4D97-AF65-F5344CB8AC3E}">
        <p14:creationId xmlns:p14="http://schemas.microsoft.com/office/powerpoint/2010/main" val="112118169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324535"/>
          </a:xfrm>
          <a:prstGeom prst="rect">
            <a:avLst/>
          </a:prstGeom>
        </p:spPr>
        <p:txBody>
          <a:bodyPr wrap="square">
            <a:spAutoFit/>
          </a:bodyPr>
          <a:lstStyle/>
          <a:p>
            <a:pPr algn="just">
              <a:spcAft>
                <a:spcPts val="0"/>
              </a:spcAft>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1.   Ordenar las unidades de estudio de 1 al N (N total de las unidades de estudio)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De 1 hasta 1 200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2.  Determinar el total de las unidades de estudio, en este caso el 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N=1 200</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3.  Determinar el tamaño de muestra, en este caso el 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n=46</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4. Calcular el rango sistemático k</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el cual resulta del  entero más próximo dada la división de N/n.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K=N/n=1200/46 = 26,08 = 26</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6" name="Rectángulo 5"/>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DE UNIDADES</a:t>
            </a:r>
            <a:endParaRPr lang="es-CR" sz="2400" dirty="0">
              <a:latin typeface="Book Antiqua" panose="02040602050305030304" pitchFamily="18" charset="0"/>
            </a:endParaRPr>
          </a:p>
        </p:txBody>
      </p:sp>
    </p:spTree>
    <p:extLst>
      <p:ext uri="{BB962C8B-B14F-4D97-AF65-F5344CB8AC3E}">
        <p14:creationId xmlns:p14="http://schemas.microsoft.com/office/powerpoint/2010/main" val="193299692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DISEÑO DE MUESTRAS</a:t>
            </a:r>
            <a:endParaRPr lang="es-CR" sz="3200" dirty="0">
              <a:solidFill>
                <a:schemeClr val="bg1"/>
              </a:solidFill>
              <a:latin typeface="Century Gothic" panose="020B0502020202020204" pitchFamily="34" charset="0"/>
            </a:endParaRPr>
          </a:p>
        </p:txBody>
      </p:sp>
      <p:sp>
        <p:nvSpPr>
          <p:cNvPr id="5" name="Rectángulo 4"/>
          <p:cNvSpPr/>
          <p:nvPr/>
        </p:nvSpPr>
        <p:spPr>
          <a:xfrm>
            <a:off x="1324016" y="2097920"/>
            <a:ext cx="184731" cy="369332"/>
          </a:xfrm>
          <a:prstGeom prst="rect">
            <a:avLst/>
          </a:prstGeom>
        </p:spPr>
        <p:txBody>
          <a:bodyPr wrap="none">
            <a:spAutoFit/>
          </a:bodyPr>
          <a:lstStyle/>
          <a:p>
            <a:endParaRPr lang="es-MX" dirty="0"/>
          </a:p>
        </p:txBody>
      </p:sp>
      <p:sp>
        <p:nvSpPr>
          <p:cNvPr id="8" name="Rectángulo 7"/>
          <p:cNvSpPr/>
          <p:nvPr/>
        </p:nvSpPr>
        <p:spPr>
          <a:xfrm>
            <a:off x="4674581" y="3106805"/>
            <a:ext cx="2785580" cy="1077218"/>
          </a:xfrm>
          <a:prstGeom prst="rect">
            <a:avLst/>
          </a:prstGeom>
        </p:spPr>
        <p:txBody>
          <a:bodyPr wrap="square">
            <a:spAutoFit/>
          </a:bodyPr>
          <a:lstStyle/>
          <a:p>
            <a:r>
              <a:rPr lang="es-MX" sz="1600" dirty="0">
                <a:solidFill>
                  <a:srgbClr val="C00000"/>
                </a:solidFill>
                <a:latin typeface="Century Gothic" panose="020B0502020202020204" pitchFamily="34" charset="0"/>
              </a:rPr>
              <a:t>Reglas y operaciones para incluir en la muestra algunos miembros de la población</a:t>
            </a:r>
          </a:p>
        </p:txBody>
      </p:sp>
      <p:sp>
        <p:nvSpPr>
          <p:cNvPr id="9" name="Rectángulo 8"/>
          <p:cNvSpPr/>
          <p:nvPr/>
        </p:nvSpPr>
        <p:spPr>
          <a:xfrm>
            <a:off x="8252847" y="3106805"/>
            <a:ext cx="3191007" cy="1077218"/>
          </a:xfrm>
          <a:prstGeom prst="rect">
            <a:avLst/>
          </a:prstGeom>
        </p:spPr>
        <p:txBody>
          <a:bodyPr wrap="square">
            <a:spAutoFit/>
          </a:bodyPr>
          <a:lstStyle/>
          <a:p>
            <a:r>
              <a:rPr lang="es-MX" sz="1600" dirty="0">
                <a:solidFill>
                  <a:srgbClr val="DD7915"/>
                </a:solidFill>
                <a:latin typeface="Century Gothic" panose="020B0502020202020204" pitchFamily="34" charset="0"/>
              </a:rPr>
              <a:t>Estadísticas de la muestra, que son estimaciones muestrales de valores poblacionales</a:t>
            </a:r>
          </a:p>
        </p:txBody>
      </p:sp>
      <p:sp>
        <p:nvSpPr>
          <p:cNvPr id="10" name="Rectángulo 9"/>
          <p:cNvSpPr/>
          <p:nvPr/>
        </p:nvSpPr>
        <p:spPr>
          <a:xfrm>
            <a:off x="1324015" y="2123420"/>
            <a:ext cx="2454957" cy="802834"/>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Diseño de muestras</a:t>
            </a:r>
          </a:p>
        </p:txBody>
      </p:sp>
      <p:sp>
        <p:nvSpPr>
          <p:cNvPr id="11" name="Rectángulo 10"/>
          <p:cNvSpPr/>
          <p:nvPr/>
        </p:nvSpPr>
        <p:spPr>
          <a:xfrm>
            <a:off x="4674581" y="2123419"/>
            <a:ext cx="2787419" cy="8028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Proceso de selección</a:t>
            </a:r>
          </a:p>
        </p:txBody>
      </p:sp>
      <p:sp>
        <p:nvSpPr>
          <p:cNvPr id="12" name="Rectángulo 11"/>
          <p:cNvSpPr/>
          <p:nvPr/>
        </p:nvSpPr>
        <p:spPr>
          <a:xfrm>
            <a:off x="8252848" y="2123420"/>
            <a:ext cx="2787419" cy="802834"/>
          </a:xfrm>
          <a:prstGeom prst="rect">
            <a:avLst/>
          </a:prstGeom>
          <a:solidFill>
            <a:srgbClr val="DD7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Proceso de estimación</a:t>
            </a:r>
          </a:p>
        </p:txBody>
      </p:sp>
      <p:sp>
        <p:nvSpPr>
          <p:cNvPr id="13" name="Rectángulo 12"/>
          <p:cNvSpPr/>
          <p:nvPr/>
        </p:nvSpPr>
        <p:spPr>
          <a:xfrm>
            <a:off x="7460161" y="2201671"/>
            <a:ext cx="441869" cy="646331"/>
          </a:xfrm>
          <a:prstGeom prst="rect">
            <a:avLst/>
          </a:prstGeom>
        </p:spPr>
        <p:txBody>
          <a:bodyPr wrap="square">
            <a:spAutoFit/>
          </a:bodyPr>
          <a:lstStyle/>
          <a:p>
            <a:r>
              <a:rPr lang="es-MX" sz="3600" dirty="0"/>
              <a:t>+</a:t>
            </a:r>
          </a:p>
        </p:txBody>
      </p:sp>
      <p:sp>
        <p:nvSpPr>
          <p:cNvPr id="14" name="Rectángulo 13"/>
          <p:cNvSpPr/>
          <p:nvPr/>
        </p:nvSpPr>
        <p:spPr>
          <a:xfrm>
            <a:off x="4148145" y="2296486"/>
            <a:ext cx="441869" cy="646331"/>
          </a:xfrm>
          <a:prstGeom prst="rect">
            <a:avLst/>
          </a:prstGeom>
        </p:spPr>
        <p:txBody>
          <a:bodyPr wrap="square">
            <a:spAutoFit/>
          </a:bodyPr>
          <a:lstStyle/>
          <a:p>
            <a:r>
              <a:rPr lang="es-MX" sz="3600" dirty="0"/>
              <a:t>=</a:t>
            </a:r>
          </a:p>
        </p:txBody>
      </p:sp>
      <p:sp>
        <p:nvSpPr>
          <p:cNvPr id="3" name="Elipse 2"/>
          <p:cNvSpPr/>
          <p:nvPr/>
        </p:nvSpPr>
        <p:spPr>
          <a:xfrm>
            <a:off x="5914562" y="4364575"/>
            <a:ext cx="263237" cy="2632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7" name="Conector recto 6"/>
          <p:cNvCxnSpPr/>
          <p:nvPr/>
        </p:nvCxnSpPr>
        <p:spPr>
          <a:xfrm flipH="1">
            <a:off x="5661267" y="4508101"/>
            <a:ext cx="322568" cy="3414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6060035" y="4454144"/>
            <a:ext cx="371059" cy="3953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674581" y="4891613"/>
            <a:ext cx="1309254" cy="923330"/>
          </a:xfrm>
          <a:prstGeom prst="rect">
            <a:avLst/>
          </a:prstGeom>
          <a:noFill/>
        </p:spPr>
        <p:txBody>
          <a:bodyPr wrap="square" rtlCol="0">
            <a:spAutoFit/>
          </a:bodyPr>
          <a:lstStyle/>
          <a:p>
            <a:pPr algn="ctr"/>
            <a:r>
              <a:rPr lang="es-ES" b="1" dirty="0">
                <a:solidFill>
                  <a:srgbClr val="C00000"/>
                </a:solidFill>
              </a:rPr>
              <a:t>Tamaño de la muestra</a:t>
            </a:r>
            <a:r>
              <a:rPr lang="es-CR" b="1" dirty="0">
                <a:solidFill>
                  <a:srgbClr val="C00000"/>
                </a:solidFill>
              </a:rPr>
              <a:t> n</a:t>
            </a:r>
            <a:endParaRPr lang="es-ES" b="1" dirty="0">
              <a:solidFill>
                <a:srgbClr val="C00000"/>
              </a:solidFill>
            </a:endParaRPr>
          </a:p>
        </p:txBody>
      </p:sp>
      <p:sp>
        <p:nvSpPr>
          <p:cNvPr id="22" name="CuadroTexto 21"/>
          <p:cNvSpPr txBox="1"/>
          <p:nvPr/>
        </p:nvSpPr>
        <p:spPr>
          <a:xfrm>
            <a:off x="6245564" y="4891612"/>
            <a:ext cx="1214597" cy="923330"/>
          </a:xfrm>
          <a:prstGeom prst="rect">
            <a:avLst/>
          </a:prstGeom>
          <a:noFill/>
        </p:spPr>
        <p:txBody>
          <a:bodyPr wrap="square" rtlCol="0">
            <a:spAutoFit/>
          </a:bodyPr>
          <a:lstStyle/>
          <a:p>
            <a:pPr algn="ctr"/>
            <a:r>
              <a:rPr lang="es-ES" b="1" dirty="0">
                <a:solidFill>
                  <a:srgbClr val="C00000"/>
                </a:solidFill>
              </a:rPr>
              <a:t>Selección de los n casos</a:t>
            </a:r>
          </a:p>
        </p:txBody>
      </p:sp>
    </p:spTree>
    <p:extLst>
      <p:ext uri="{BB962C8B-B14F-4D97-AF65-F5344CB8AC3E}">
        <p14:creationId xmlns:p14="http://schemas.microsoft.com/office/powerpoint/2010/main" val="377625995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940088"/>
          </a:xfrm>
          <a:prstGeom prst="rect">
            <a:avLst/>
          </a:prstGeom>
        </p:spPr>
        <p:txBody>
          <a:bodyPr wrap="square">
            <a:spAutoFit/>
          </a:bodyPr>
          <a:lstStyle/>
          <a:p>
            <a:pPr algn="just">
              <a:spcAft>
                <a:spcPts val="0"/>
              </a:spcAft>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5. K0 de arranque</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escogemos al azar un número K0 entre 1 y k (utilizando los números aleatorios, sacar una bola de un bombo, entre otros.).</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aleatorio entre 1 y K(26)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20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6. Determinar los casos a seleccionar</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la muestra será el elemento i y los elementos K0+k, K0+2k, etc. Es decir, el elemento k y los elementos a intervalos fijos k hasta conseguir los n sujetos.</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Primera selección = K0 = 20</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Segunda selección = K0 + K = 20 + 26 = 46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Tercera selección = K0 + 2k = 20 + (2*26) = 72</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Cuarta selección = K0 + 3k = 20 + (3*26) = 98</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y así hasta seleccionar los “n” elementos.</a:t>
            </a:r>
            <a:endPar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6" name="Rectángulo 5"/>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DE UNIDADES</a:t>
            </a:r>
            <a:endParaRPr lang="es-CR" sz="2400" dirty="0">
              <a:latin typeface="Book Antiqua" panose="02040602050305030304" pitchFamily="18" charset="0"/>
            </a:endParaRPr>
          </a:p>
        </p:txBody>
      </p:sp>
    </p:spTree>
    <p:extLst>
      <p:ext uri="{BB962C8B-B14F-4D97-AF65-F5344CB8AC3E}">
        <p14:creationId xmlns:p14="http://schemas.microsoft.com/office/powerpoint/2010/main" val="147307082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DE UNIDADES</a:t>
            </a:r>
            <a:endParaRPr lang="es-CR" sz="2400" dirty="0">
              <a:latin typeface="Book Antiqua" panose="02040602050305030304" pitchFamily="18" charset="0"/>
            </a:endParaRPr>
          </a:p>
        </p:txBody>
      </p:sp>
      <p:sp>
        <p:nvSpPr>
          <p:cNvPr id="5" name="Rectángulo 4"/>
          <p:cNvSpPr/>
          <p:nvPr/>
        </p:nvSpPr>
        <p:spPr>
          <a:xfrm>
            <a:off x="395251" y="2178293"/>
            <a:ext cx="3529263" cy="1200329"/>
          </a:xfrm>
          <a:prstGeom prst="rect">
            <a:avLst/>
          </a:prstGeom>
        </p:spPr>
        <p:txBody>
          <a:bodyPr wrap="square">
            <a:spAutoFit/>
          </a:bodyPr>
          <a:lstStyle/>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20</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46</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 72</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98</a:t>
            </a:r>
            <a:endParaRPr lang="es-CR" dirty="0"/>
          </a:p>
        </p:txBody>
      </p:sp>
      <p:pic>
        <p:nvPicPr>
          <p:cNvPr id="6" name="Imagen 5"/>
          <p:cNvPicPr>
            <a:picLocks noChangeAspect="1"/>
          </p:cNvPicPr>
          <p:nvPr/>
        </p:nvPicPr>
        <p:blipFill>
          <a:blip r:embed="rId2"/>
          <a:stretch>
            <a:fillRect/>
          </a:stretch>
        </p:blipFill>
        <p:spPr>
          <a:xfrm>
            <a:off x="5391150" y="1442960"/>
            <a:ext cx="2628900" cy="1057275"/>
          </a:xfrm>
          <a:prstGeom prst="rect">
            <a:avLst/>
          </a:prstGeom>
        </p:spPr>
      </p:pic>
      <p:pic>
        <p:nvPicPr>
          <p:cNvPr id="7" name="Imagen 6"/>
          <p:cNvPicPr>
            <a:picLocks noChangeAspect="1"/>
          </p:cNvPicPr>
          <p:nvPr/>
        </p:nvPicPr>
        <p:blipFill>
          <a:blip r:embed="rId3"/>
          <a:stretch>
            <a:fillRect/>
          </a:stretch>
        </p:blipFill>
        <p:spPr>
          <a:xfrm>
            <a:off x="5372100" y="2778458"/>
            <a:ext cx="2638425" cy="1476375"/>
          </a:xfrm>
          <a:prstGeom prst="rect">
            <a:avLst/>
          </a:prstGeom>
        </p:spPr>
      </p:pic>
      <p:sp>
        <p:nvSpPr>
          <p:cNvPr id="8" name="Rectángulo 7"/>
          <p:cNvSpPr/>
          <p:nvPr/>
        </p:nvSpPr>
        <p:spPr>
          <a:xfrm>
            <a:off x="5451717" y="4189319"/>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9" name="Imagen 8"/>
          <p:cNvPicPr>
            <a:picLocks noChangeAspect="1"/>
          </p:cNvPicPr>
          <p:nvPr/>
        </p:nvPicPr>
        <p:blipFill>
          <a:blip r:embed="rId4"/>
          <a:stretch>
            <a:fillRect/>
          </a:stretch>
        </p:blipFill>
        <p:spPr>
          <a:xfrm>
            <a:off x="5372100" y="4595733"/>
            <a:ext cx="2647950" cy="1095375"/>
          </a:xfrm>
          <a:prstGeom prst="rect">
            <a:avLst/>
          </a:prstGeom>
        </p:spPr>
      </p:pic>
      <p:sp>
        <p:nvSpPr>
          <p:cNvPr id="10" name="Rectángulo 9"/>
          <p:cNvSpPr/>
          <p:nvPr/>
        </p:nvSpPr>
        <p:spPr>
          <a:xfrm>
            <a:off x="5451717" y="2436275"/>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cxnSp>
        <p:nvCxnSpPr>
          <p:cNvPr id="12" name="Conector recto 11"/>
          <p:cNvCxnSpPr/>
          <p:nvPr/>
        </p:nvCxnSpPr>
        <p:spPr>
          <a:xfrm>
            <a:off x="6529137" y="5921966"/>
            <a:ext cx="0" cy="593558"/>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6529137" y="6515524"/>
            <a:ext cx="219776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8726905" y="1563939"/>
            <a:ext cx="0" cy="4951585"/>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726905" y="1563939"/>
            <a:ext cx="142774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10154653" y="1563939"/>
            <a:ext cx="0" cy="40765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a:stretch>
            <a:fillRect/>
          </a:stretch>
        </p:blipFill>
        <p:spPr>
          <a:xfrm>
            <a:off x="8946229" y="2060225"/>
            <a:ext cx="2543175" cy="876300"/>
          </a:xfrm>
          <a:prstGeom prst="rect">
            <a:avLst/>
          </a:prstGeom>
        </p:spPr>
      </p:pic>
      <p:sp>
        <p:nvSpPr>
          <p:cNvPr id="24" name="Rectángulo 23"/>
          <p:cNvSpPr/>
          <p:nvPr/>
        </p:nvSpPr>
        <p:spPr>
          <a:xfrm>
            <a:off x="5416236" y="5543524"/>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27" name="Rectángulo 26"/>
          <p:cNvSpPr/>
          <p:nvPr/>
        </p:nvSpPr>
        <p:spPr>
          <a:xfrm>
            <a:off x="8942832" y="2805607"/>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28" name="Imagen 27"/>
          <p:cNvPicPr>
            <a:picLocks noChangeAspect="1"/>
          </p:cNvPicPr>
          <p:nvPr/>
        </p:nvPicPr>
        <p:blipFill>
          <a:blip r:embed="rId6"/>
          <a:stretch>
            <a:fillRect/>
          </a:stretch>
        </p:blipFill>
        <p:spPr>
          <a:xfrm>
            <a:off x="8957696" y="3213264"/>
            <a:ext cx="2628900" cy="1057275"/>
          </a:xfrm>
          <a:prstGeom prst="rect">
            <a:avLst/>
          </a:prstGeom>
        </p:spPr>
      </p:pic>
      <p:sp>
        <p:nvSpPr>
          <p:cNvPr id="29" name="Rectángulo 28"/>
          <p:cNvSpPr/>
          <p:nvPr/>
        </p:nvSpPr>
        <p:spPr>
          <a:xfrm>
            <a:off x="8942832" y="4192742"/>
            <a:ext cx="415498" cy="369332"/>
          </a:xfrm>
          <a:prstGeom prst="rect">
            <a:avLst/>
          </a:prstGeom>
        </p:spPr>
        <p:txBody>
          <a:bodyPr wrap="square">
            <a:spAutoFit/>
          </a:bodyPr>
          <a:lstStyle/>
          <a:p>
            <a:r>
              <a:rPr lang="es-ES" dirty="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30" name="Rectángulo 29"/>
          <p:cNvSpPr/>
          <p:nvPr/>
        </p:nvSpPr>
        <p:spPr>
          <a:xfrm>
            <a:off x="8916017" y="4582097"/>
            <a:ext cx="2939099" cy="667920"/>
          </a:xfrm>
          <a:prstGeom prst="rect">
            <a:avLst/>
          </a:prstGeom>
        </p:spPr>
        <p:txBody>
          <a:bodyPr wrap="square">
            <a:spAutoFit/>
          </a:bodyPr>
          <a:lstStyle/>
          <a:p>
            <a:pPr algn="just"/>
            <a:r>
              <a:rPr lang="es-ES" dirty="0">
                <a:latin typeface="Century Gothic" panose="020B0502020202020204" pitchFamily="34" charset="0"/>
                <a:ea typeface="Calibri" panose="020F0502020204030204" pitchFamily="34" charset="0"/>
                <a:cs typeface="Times New Roman" panose="02020603050405020304" pitchFamily="18" charset="0"/>
              </a:rPr>
              <a:t>Hasta seleccionar los 46 elementos</a:t>
            </a:r>
            <a:endParaRPr lang="es-CR" dirty="0"/>
          </a:p>
        </p:txBody>
      </p:sp>
      <p:sp>
        <p:nvSpPr>
          <p:cNvPr id="31" name="Rectángulo 30"/>
          <p:cNvSpPr/>
          <p:nvPr/>
        </p:nvSpPr>
        <p:spPr>
          <a:xfrm>
            <a:off x="577570" y="4582097"/>
            <a:ext cx="3346944" cy="1323439"/>
          </a:xfrm>
          <a:prstGeom prst="rect">
            <a:avLst/>
          </a:prstGeom>
        </p:spPr>
        <p:txBody>
          <a:bodyPr wrap="square">
            <a:spAutoFit/>
          </a:bodyPr>
          <a:lstStyle/>
          <a:p>
            <a:pPr algn="just"/>
            <a:r>
              <a:rPr lang="es-ES" sz="1600" b="1" dirty="0">
                <a:solidFill>
                  <a:srgbClr val="559374"/>
                </a:solidFill>
                <a:latin typeface="Century Gothic" panose="020B0502020202020204" pitchFamily="34" charset="0"/>
                <a:cs typeface="Times New Roman" panose="02020603050405020304" pitchFamily="18" charset="0"/>
              </a:rPr>
              <a:t>Importante</a:t>
            </a:r>
            <a:r>
              <a:rPr lang="es-ES" sz="1600" dirty="0">
                <a:solidFill>
                  <a:srgbClr val="559374"/>
                </a:solidFill>
                <a:latin typeface="Century Gothic" panose="020B0502020202020204" pitchFamily="34" charset="0"/>
                <a:cs typeface="Times New Roman" panose="02020603050405020304" pitchFamily="18" charset="0"/>
              </a:rPr>
              <a:t>: En caso de realizar asignación proporcional por cantón por ejemplo, se debe realizar un k y K0 para cada cantón.</a:t>
            </a:r>
            <a:endParaRPr lang="es-CR" sz="1600" dirty="0">
              <a:solidFill>
                <a:srgbClr val="559374"/>
              </a:solidFill>
            </a:endParaRPr>
          </a:p>
        </p:txBody>
      </p:sp>
      <p:sp>
        <p:nvSpPr>
          <p:cNvPr id="32" name="Rectángulo 31"/>
          <p:cNvSpPr/>
          <p:nvPr/>
        </p:nvSpPr>
        <p:spPr>
          <a:xfrm>
            <a:off x="358782" y="1601194"/>
            <a:ext cx="4475905" cy="369332"/>
          </a:xfrm>
          <a:prstGeom prst="rect">
            <a:avLst/>
          </a:prstGeom>
        </p:spPr>
        <p:txBody>
          <a:bodyPr wrap="none">
            <a:spAutoFit/>
          </a:bodyPr>
          <a:lstStyle/>
          <a:p>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7. Seleccionar los casos determinados</a:t>
            </a:r>
            <a:endParaRPr lang="es-CR" dirty="0"/>
          </a:p>
        </p:txBody>
      </p:sp>
    </p:spTree>
    <p:extLst>
      <p:ext uri="{BB962C8B-B14F-4D97-AF65-F5344CB8AC3E}">
        <p14:creationId xmlns:p14="http://schemas.microsoft.com/office/powerpoint/2010/main" val="238636604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rotWithShape="1">
          <a:blip r:embed="rId2"/>
          <a:srcRect b="48050"/>
          <a:stretch/>
        </p:blipFill>
        <p:spPr>
          <a:xfrm>
            <a:off x="1097359" y="4729164"/>
            <a:ext cx="6124575" cy="1816016"/>
          </a:xfrm>
          <a:prstGeom prst="rect">
            <a:avLst/>
          </a:prstGeom>
        </p:spPr>
      </p:pic>
      <p:sp>
        <p:nvSpPr>
          <p:cNvPr id="10" name="Rectángulo 9"/>
          <p:cNvSpPr/>
          <p:nvPr/>
        </p:nvSpPr>
        <p:spPr>
          <a:xfrm>
            <a:off x="834190" y="2439805"/>
            <a:ext cx="11152909" cy="2554545"/>
          </a:xfrm>
          <a:prstGeom prst="rect">
            <a:avLst/>
          </a:prstGeom>
        </p:spPr>
        <p:txBody>
          <a:bodyPr wrap="square">
            <a:spAutoFit/>
          </a:bodyPr>
          <a:lstStyle/>
          <a:p>
            <a:pPr algn="just"/>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PASOS PARA LA SELECCIÓN</a:t>
            </a:r>
          </a:p>
          <a:p>
            <a:pPr algn="just"/>
            <a:endPar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marL="457200" indent="-457200" algn="just">
              <a:buAutoNum type="arabicPeriod"/>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Ordenar el marco muestral según la variable de interés </a:t>
            </a:r>
          </a:p>
          <a:p>
            <a:pPr algn="just"/>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Ejemplo: monto de las facturas o cantidad de  estudiantes</a:t>
            </a:r>
            <a:endPar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endPar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2.   Se acumulada la variable de interés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Siguiendo con el caso anterior podríamos utilizar el monto de inversión por proyecto</a:t>
            </a:r>
            <a:endPar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ES"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2" name="Rectángulo 1"/>
          <p:cNvSpPr/>
          <p:nvPr/>
        </p:nvSpPr>
        <p:spPr>
          <a:xfrm>
            <a:off x="834190" y="1555251"/>
            <a:ext cx="10571747" cy="707886"/>
          </a:xfrm>
          <a:prstGeom prst="rect">
            <a:avLst/>
          </a:prstGeom>
        </p:spPr>
        <p:txBody>
          <a:bodyPr wrap="square">
            <a:spAutoFit/>
          </a:bodyPr>
          <a:lstStyle/>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Mantiene los principios básicos de la selección sistemática de unidades presentada anteriormente.</a:t>
            </a:r>
          </a:p>
        </p:txBody>
      </p:sp>
      <p:cxnSp>
        <p:nvCxnSpPr>
          <p:cNvPr id="9" name="Conector recto de flecha 8"/>
          <p:cNvCxnSpPr/>
          <p:nvPr/>
        </p:nvCxnSpPr>
        <p:spPr>
          <a:xfrm>
            <a:off x="5896934" y="5502442"/>
            <a:ext cx="189296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838028" y="5301734"/>
            <a:ext cx="3454792" cy="369332"/>
          </a:xfrm>
          <a:prstGeom prst="rect">
            <a:avLst/>
          </a:prstGeom>
          <a:noFill/>
        </p:spPr>
        <p:txBody>
          <a:bodyPr wrap="none" rtlCol="0">
            <a:spAutoFit/>
          </a:bodyPr>
          <a:lstStyle/>
          <a:p>
            <a:r>
              <a:rPr lang="es-ES" b="1" dirty="0">
                <a:solidFill>
                  <a:srgbClr val="C00000"/>
                </a:solidFill>
              </a:rPr>
              <a:t>2 000 000 + 4 000 000 + 4 000 000 </a:t>
            </a:r>
            <a:endParaRPr lang="es-CR" b="1" dirty="0">
              <a:solidFill>
                <a:srgbClr val="C00000"/>
              </a:solidFill>
            </a:endParaRPr>
          </a:p>
        </p:txBody>
      </p:sp>
      <p:sp>
        <p:nvSpPr>
          <p:cNvPr id="12" name="Cerrar corchete 11"/>
          <p:cNvSpPr/>
          <p:nvPr/>
        </p:nvSpPr>
        <p:spPr>
          <a:xfrm>
            <a:off x="3946358" y="5058519"/>
            <a:ext cx="417095" cy="508091"/>
          </a:xfrm>
          <a:prstGeom prst="rightBracket">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4" name="Conector recto 13"/>
          <p:cNvCxnSpPr/>
          <p:nvPr/>
        </p:nvCxnSpPr>
        <p:spPr>
          <a:xfrm>
            <a:off x="4363453" y="5486400"/>
            <a:ext cx="5614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28164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519545" y="1525872"/>
            <a:ext cx="11152909" cy="707886"/>
          </a:xfrm>
          <a:prstGeom prst="rect">
            <a:avLst/>
          </a:prstGeom>
        </p:spPr>
        <p:txBody>
          <a:bodyPr wrap="square">
            <a:spAutoFit/>
          </a:bodyPr>
          <a:lstStyle/>
          <a:p>
            <a:pPr algn="just">
              <a:spcAft>
                <a:spcPts val="0"/>
              </a:spcAft>
            </a:pP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3.   Se calcula el intervalo de espaciamiento:</a:t>
            </a:r>
            <a:endPar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ángulo 10"/>
              <p:cNvSpPr/>
              <p:nvPr/>
            </p:nvSpPr>
            <p:spPr>
              <a:xfrm>
                <a:off x="963109" y="2022905"/>
                <a:ext cx="3580339" cy="6665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s-CR" sz="2000" b="1" smtClean="0">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𝑘</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𝑖𝑛𝑡𝑒𝑟𝑣𝑎𝑙𝑜</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 </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𝑚𝑢𝑒𝑠𝑡𝑟𝑎𝑙</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m:t>
                      </m:r>
                      <m:f>
                        <m:fPr>
                          <m:ctrlPr>
                            <a:rPr lang="es-CR" sz="2000" b="1" i="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ctrlPr>
                        </m:fPr>
                        <m:num>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𝑉𝐿</m:t>
                          </m:r>
                        </m:num>
                        <m:den>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𝑁</m:t>
                          </m:r>
                        </m:den>
                      </m:f>
                    </m:oMath>
                  </m:oMathPara>
                </a14:m>
                <a:endPar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963109" y="2022905"/>
                <a:ext cx="3580339" cy="666529"/>
              </a:xfrm>
              <a:prstGeom prst="rect">
                <a:avLst/>
              </a:prstGeom>
              <a:blipFill>
                <a:blip r:embed="rId2"/>
                <a:stretch>
                  <a:fillRect/>
                </a:stretch>
              </a:blipFill>
            </p:spPr>
            <p:txBody>
              <a:bodyPr/>
              <a:lstStyle/>
              <a:p>
                <a:r>
                  <a:rPr lang="es-CR">
                    <a:noFill/>
                  </a:rPr>
                  <a:t> </a:t>
                </a:r>
              </a:p>
            </p:txBody>
          </p:sp>
        </mc:Fallback>
      </mc:AlternateContent>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4" name="Rectángulo 3"/>
          <p:cNvSpPr/>
          <p:nvPr/>
        </p:nvSpPr>
        <p:spPr>
          <a:xfrm>
            <a:off x="5309937" y="2169209"/>
            <a:ext cx="6096000" cy="584775"/>
          </a:xfrm>
          <a:prstGeom prst="rect">
            <a:avLst/>
          </a:prstGeom>
        </p:spPr>
        <p:txBody>
          <a:bodyPr>
            <a:spAutoFit/>
          </a:bodyPr>
          <a:lstStyle/>
          <a:p>
            <a:pPr algn="just">
              <a:spcAft>
                <a:spcPts val="0"/>
              </a:spcAft>
            </a:pPr>
            <a:r>
              <a:rPr lang="es-ES"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rPr>
              <a:t>VL es la suma total de la variable de interés </a:t>
            </a:r>
          </a:p>
          <a:p>
            <a:pPr algn="just">
              <a:spcAft>
                <a:spcPts val="0"/>
              </a:spcAft>
            </a:pPr>
            <a:r>
              <a:rPr lang="es-ES"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rPr>
              <a:t>N el total de unidades de la población </a:t>
            </a:r>
            <a:endParaRPr lang="es-CR"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ángulo 5"/>
              <p:cNvSpPr/>
              <p:nvPr/>
            </p:nvSpPr>
            <p:spPr>
              <a:xfrm>
                <a:off x="1125525" y="3186467"/>
                <a:ext cx="3482043" cy="19611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s-CR"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k</m:t>
                      </m:r>
                      <m:r>
                        <a:rPr lang="es-CR" b="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CR"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s-CR" b="0" i="1">
                              <a:solidFill>
                                <a:srgbClr val="C00000"/>
                              </a:solidFill>
                              <a:latin typeface="Cambria Math" panose="02040503050406030204" pitchFamily="18" charset="0"/>
                              <a:ea typeface="Calibri" panose="020F0502020204030204" pitchFamily="34" charset="0"/>
                              <a:cs typeface="Times New Roman" panose="02020603050405020304" pitchFamily="18" charset="0"/>
                            </a:rPr>
                            <m:t>VL</m:t>
                          </m:r>
                        </m:num>
                        <m:den>
                          <m:r>
                            <m:rPr>
                              <m:sty m:val="p"/>
                            </m:rPr>
                            <a:rPr lang="es-CR" b="0" i="1">
                              <a:solidFill>
                                <a:srgbClr val="C00000"/>
                              </a:solidFill>
                              <a:latin typeface="Cambria Math" panose="02040503050406030204" pitchFamily="18" charset="0"/>
                              <a:ea typeface="Calibri" panose="020F0502020204030204" pitchFamily="34" charset="0"/>
                              <a:cs typeface="Times New Roman" panose="02020603050405020304" pitchFamily="18" charset="0"/>
                            </a:rPr>
                            <m:t>N</m:t>
                          </m:r>
                        </m:den>
                      </m:f>
                    </m:oMath>
                  </m:oMathPara>
                </a14:m>
                <a:endParaRPr lang="es-ES" i="1" dirty="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endParaRPr lang="es-ES" dirty="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s-ES" i="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R"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s-CR" dirty="0">
                              <a:solidFill>
                                <a:srgbClr val="C00000"/>
                              </a:solidFill>
                              <a:latin typeface="Cambria Math" panose="02040503050406030204" pitchFamily="18" charset="0"/>
                              <a:ea typeface="Calibri" panose="020F0502020204030204" pitchFamily="34" charset="0"/>
                              <a:cs typeface="Times New Roman" panose="02020603050405020304" pitchFamily="18" charset="0"/>
                            </a:rPr>
                            <m:t>13 219 006 666,66 </m:t>
                          </m:r>
                        </m:num>
                        <m:den>
                          <m:r>
                            <a:rPr lang="es-ES" i="0">
                              <a:solidFill>
                                <a:srgbClr val="C00000"/>
                              </a:solidFill>
                              <a:latin typeface="Cambria Math" panose="02040503050406030204" pitchFamily="18" charset="0"/>
                              <a:ea typeface="Calibri" panose="020F0502020204030204" pitchFamily="34" charset="0"/>
                              <a:cs typeface="Times New Roman" panose="02020603050405020304" pitchFamily="18" charset="0"/>
                            </a:rPr>
                            <m:t>1200</m:t>
                          </m:r>
                        </m:den>
                      </m:f>
                    </m:oMath>
                  </m:oMathPara>
                </a14:m>
                <a:endParaRPr lang="es-ES" dirty="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endParaRPr lang="es-ES" i="1" dirty="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14:m>
                  <m:oMath xmlns:m="http://schemas.openxmlformats.org/officeDocument/2006/math">
                    <m:r>
                      <a:rPr lang="es-ES" b="0"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b="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11</m:t>
                    </m:r>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015</m:t>
                    </m:r>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838,88</m:t>
                    </m:r>
                  </m:oMath>
                </a14:m>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11 015 839</a:t>
                </a:r>
              </a:p>
            </p:txBody>
          </p:sp>
        </mc:Choice>
        <mc:Fallback xmlns="">
          <p:sp>
            <p:nvSpPr>
              <p:cNvPr id="6" name="Rectángulo 5"/>
              <p:cNvSpPr>
                <a:spLocks noRot="1" noChangeAspect="1" noMove="1" noResize="1" noEditPoints="1" noAdjustHandles="1" noChangeArrowheads="1" noChangeShapeType="1" noTextEdit="1"/>
              </p:cNvSpPr>
              <p:nvPr/>
            </p:nvSpPr>
            <p:spPr>
              <a:xfrm>
                <a:off x="1125525" y="3186467"/>
                <a:ext cx="3482043" cy="1961178"/>
              </a:xfrm>
              <a:prstGeom prst="rect">
                <a:avLst/>
              </a:prstGeom>
              <a:blipFill>
                <a:blip r:embed="rId3"/>
                <a:stretch>
                  <a:fillRect r="-525" b="-4050"/>
                </a:stretch>
              </a:blipFill>
            </p:spPr>
            <p:txBody>
              <a:bodyPr/>
              <a:lstStyle/>
              <a:p>
                <a:r>
                  <a:rPr lang="es-CR">
                    <a:noFill/>
                  </a:rPr>
                  <a:t> </a:t>
                </a:r>
              </a:p>
            </p:txBody>
          </p:sp>
        </mc:Fallback>
      </mc:AlternateContent>
    </p:spTree>
    <p:extLst>
      <p:ext uri="{BB962C8B-B14F-4D97-AF65-F5344CB8AC3E}">
        <p14:creationId xmlns:p14="http://schemas.microsoft.com/office/powerpoint/2010/main" val="350786683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ángulo 11"/>
              <p:cNvSpPr/>
              <p:nvPr/>
            </p:nvSpPr>
            <p:spPr>
              <a:xfrm>
                <a:off x="753117" y="1548803"/>
                <a:ext cx="11249892" cy="1477328"/>
              </a:xfrm>
              <a:prstGeom prst="rect">
                <a:avLst/>
              </a:prstGeom>
            </p:spPr>
            <p:txBody>
              <a:bodyPr wrap="square">
                <a:spAutoFit/>
              </a:bodyPr>
              <a:lstStyle/>
              <a:p>
                <a:pPr lvl="0" algn="just">
                  <a:spcAft>
                    <a:spcPts val="0"/>
                  </a:spcAft>
                </a:pPr>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4. Determinar K0 de arranque</a:t>
                </a:r>
                <a:r>
                  <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escogemos al azar un número K0 entre 1 y k (utilizando los números aleatorios, sacar una bola de un bombo, entre otros.).</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K0 = aleatorio entre 1 y (K=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11 015 839</a:t>
                </a:r>
                <a14:m>
                  <m:oMath xmlns:m="http://schemas.openxmlformats.org/officeDocument/2006/math">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endPar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K0 = 10 564 901,00 </a:t>
                </a:r>
                <a:r>
                  <a:rPr lang="es-CR" dirty="0">
                    <a:latin typeface="Arial" panose="020B0604020202020204" pitchFamily="34" charset="0"/>
                    <a:ea typeface="Times New Roman" panose="02020603050405020304" pitchFamily="18" charset="0"/>
                    <a:cs typeface="Times New Roman" panose="02020603050405020304" pitchFamily="18" charset="0"/>
                  </a:rPr>
                  <a:t> </a:t>
                </a:r>
                <a:endParaRPr lang="es-CR" sz="1100" dirty="0">
                  <a:effectLst/>
                  <a:latin typeface="Garamond" panose="02020404030301010803" pitchFamily="18" charset="0"/>
                  <a:ea typeface="Times New Roman" panose="02020603050405020304" pitchFamily="18" charset="0"/>
                  <a:cs typeface="Times New Roman" panose="02020603050405020304" pitchFamily="18" charset="0"/>
                </a:endParaRPr>
              </a:p>
            </p:txBody>
          </p:sp>
        </mc:Choice>
        <mc:Fallback xmlns="">
          <p:sp>
            <p:nvSpPr>
              <p:cNvPr id="12" name="Rectángulo 11"/>
              <p:cNvSpPr>
                <a:spLocks noRot="1" noChangeAspect="1" noMove="1" noResize="1" noEditPoints="1" noAdjustHandles="1" noChangeArrowheads="1" noChangeShapeType="1" noTextEdit="1"/>
              </p:cNvSpPr>
              <p:nvPr/>
            </p:nvSpPr>
            <p:spPr>
              <a:xfrm>
                <a:off x="753117" y="1548803"/>
                <a:ext cx="11249892" cy="1477328"/>
              </a:xfrm>
              <a:prstGeom prst="rect">
                <a:avLst/>
              </a:prstGeom>
              <a:blipFill>
                <a:blip r:embed="rId2"/>
                <a:stretch>
                  <a:fillRect l="-488" t="-2066" r="-434" b="-4959"/>
                </a:stretch>
              </a:blipFill>
            </p:spPr>
            <p:txBody>
              <a:bodyPr/>
              <a:lstStyle/>
              <a:p>
                <a:r>
                  <a:rPr lang="es-CR">
                    <a:noFill/>
                  </a:rPr>
                  <a:t> </a:t>
                </a:r>
              </a:p>
            </p:txBody>
          </p:sp>
        </mc:Fallback>
      </mc:AlternateContent>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13" name="Rectángulo 12"/>
          <p:cNvSpPr/>
          <p:nvPr/>
        </p:nvSpPr>
        <p:spPr>
          <a:xfrm>
            <a:off x="753117" y="3412340"/>
            <a:ext cx="10556567" cy="3139321"/>
          </a:xfrm>
          <a:prstGeom prst="rect">
            <a:avLst/>
          </a:prstGeom>
        </p:spPr>
        <p:txBody>
          <a:bodyPr wrap="square">
            <a:spAutoFit/>
          </a:bodyPr>
          <a:lstStyle/>
          <a:p>
            <a:pPr algn="just">
              <a:spcAft>
                <a:spcPts val="0"/>
              </a:spcAft>
            </a:pPr>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5. Se determinan las partidas a seleccionar. </a:t>
            </a:r>
          </a:p>
          <a:p>
            <a:pPr algn="just">
              <a:spcAft>
                <a:spcPts val="0"/>
              </a:spcAft>
            </a:pPr>
            <a:r>
              <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Este método produce que los montos más grandes sean seleccionados con mayor probabilidad, y los más pequeños tengan con menor posibilidad para ser seleccionados.</a:t>
            </a:r>
          </a:p>
          <a:p>
            <a:pPr algn="just">
              <a:spcAft>
                <a:spcPts val="0"/>
              </a:spcAft>
            </a:pPr>
            <a:endParaRPr lang="es-ES"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K0 = </a:t>
            </a:r>
            <a:r>
              <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10 564 901</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K0 + 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21 580 740</a:t>
            </a:r>
            <a:endPar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 K0 + 2k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32 596 579</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K0 + 3k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*3)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43 612 418</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y así hasta seleccionar los “n” elementos.</a:t>
            </a:r>
            <a:endPar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659533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2400" dirty="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6" name="Rectángulo 5"/>
          <p:cNvSpPr/>
          <p:nvPr/>
        </p:nvSpPr>
        <p:spPr>
          <a:xfrm>
            <a:off x="358782" y="1601194"/>
            <a:ext cx="4475905" cy="369332"/>
          </a:xfrm>
          <a:prstGeom prst="rect">
            <a:avLst/>
          </a:prstGeom>
        </p:spPr>
        <p:txBody>
          <a:bodyPr wrap="none">
            <a:spAutoFit/>
          </a:bodyPr>
          <a:lstStyle/>
          <a:p>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6. Seleccionar los casos determinados</a:t>
            </a:r>
            <a:endParaRPr lang="es-CR" dirty="0"/>
          </a:p>
        </p:txBody>
      </p:sp>
      <p:sp>
        <p:nvSpPr>
          <p:cNvPr id="4" name="Rectángulo 3"/>
          <p:cNvSpPr/>
          <p:nvPr/>
        </p:nvSpPr>
        <p:spPr>
          <a:xfrm>
            <a:off x="545431" y="2200507"/>
            <a:ext cx="6096000" cy="1754326"/>
          </a:xfrm>
          <a:prstGeom prst="rect">
            <a:avLst/>
          </a:prstGeom>
        </p:spPr>
        <p:txBody>
          <a:bodyPr>
            <a:spAutoFit/>
          </a:bodyPr>
          <a:lstStyle/>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a:t>
            </a:r>
            <a:r>
              <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10 564 901</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21 580 740</a:t>
            </a:r>
            <a:endPar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32 596 579</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43 612 418</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y así hasta seleccionar los “n” elementos.</a:t>
            </a:r>
            <a:endParaRPr lang="es-CR" dirty="0"/>
          </a:p>
        </p:txBody>
      </p:sp>
      <p:pic>
        <p:nvPicPr>
          <p:cNvPr id="8" name="Imagen 7"/>
          <p:cNvPicPr>
            <a:picLocks noChangeAspect="1"/>
          </p:cNvPicPr>
          <p:nvPr/>
        </p:nvPicPr>
        <p:blipFill>
          <a:blip r:embed="rId2"/>
          <a:stretch>
            <a:fillRect/>
          </a:stretch>
        </p:blipFill>
        <p:spPr>
          <a:xfrm>
            <a:off x="5533273" y="1472707"/>
            <a:ext cx="6162675" cy="3209925"/>
          </a:xfrm>
          <a:prstGeom prst="rect">
            <a:avLst/>
          </a:prstGeom>
        </p:spPr>
      </p:pic>
      <p:sp>
        <p:nvSpPr>
          <p:cNvPr id="9" name="Rectángulo 8"/>
          <p:cNvSpPr/>
          <p:nvPr/>
        </p:nvSpPr>
        <p:spPr>
          <a:xfrm>
            <a:off x="358782" y="5971492"/>
            <a:ext cx="9163086" cy="369332"/>
          </a:xfrm>
          <a:prstGeom prst="rect">
            <a:avLst/>
          </a:prstGeom>
        </p:spPr>
        <p:txBody>
          <a:bodyPr wrap="none">
            <a:spAutoFit/>
          </a:bodyPr>
          <a:lstStyle/>
          <a:p>
            <a:r>
              <a:rPr lang="es-ES" b="1" dirty="0">
                <a:solidFill>
                  <a:srgbClr val="C00000"/>
                </a:solidFill>
                <a:latin typeface="Century Gothic" panose="020B0502020202020204" pitchFamily="34" charset="0"/>
                <a:cs typeface="Times New Roman" panose="02020603050405020304" pitchFamily="18" charset="0"/>
              </a:rPr>
              <a:t>DUDA: </a:t>
            </a:r>
            <a:r>
              <a:rPr lang="es-ES" dirty="0">
                <a:solidFill>
                  <a:srgbClr val="C00000"/>
                </a:solidFill>
                <a:latin typeface="Century Gothic" panose="020B0502020202020204" pitchFamily="34" charset="0"/>
                <a:cs typeface="Times New Roman" panose="02020603050405020304" pitchFamily="18" charset="0"/>
              </a:rPr>
              <a:t>DIVISION NO DEBERIA SER POR “n” ?? YA QUE DA SALTOS MUY PEQUEÑOS</a:t>
            </a:r>
          </a:p>
        </p:txBody>
      </p:sp>
    </p:spTree>
    <p:extLst>
      <p:ext uri="{BB962C8B-B14F-4D97-AF65-F5344CB8AC3E}">
        <p14:creationId xmlns:p14="http://schemas.microsoft.com/office/powerpoint/2010/main" val="26034138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499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ETAPAS A DEFINIR EN LA ENCUESTA</a:t>
            </a:r>
            <a:endParaRPr lang="es-CR" sz="3200" dirty="0">
              <a:solidFill>
                <a:schemeClr val="bg1"/>
              </a:solidFill>
              <a:latin typeface="Century Gothic" panose="020B0502020202020204" pitchFamily="34" charset="0"/>
            </a:endParaRPr>
          </a:p>
        </p:txBody>
      </p:sp>
      <p:sp>
        <p:nvSpPr>
          <p:cNvPr id="6" name="Rectángulo 5"/>
          <p:cNvSpPr/>
          <p:nvPr/>
        </p:nvSpPr>
        <p:spPr>
          <a:xfrm>
            <a:off x="657738" y="1525012"/>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1</a:t>
            </a:r>
            <a:endParaRPr lang="es-CR" sz="3600" dirty="0"/>
          </a:p>
        </p:txBody>
      </p:sp>
      <p:sp>
        <p:nvSpPr>
          <p:cNvPr id="7" name="Rectángulo 6"/>
          <p:cNvSpPr/>
          <p:nvPr/>
        </p:nvSpPr>
        <p:spPr>
          <a:xfrm>
            <a:off x="657738" y="217908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2</a:t>
            </a:r>
            <a:endParaRPr lang="es-CR" sz="3600" dirty="0"/>
          </a:p>
        </p:txBody>
      </p:sp>
      <p:sp>
        <p:nvSpPr>
          <p:cNvPr id="8" name="Rectángulo 7"/>
          <p:cNvSpPr/>
          <p:nvPr/>
        </p:nvSpPr>
        <p:spPr>
          <a:xfrm>
            <a:off x="657738" y="2806417"/>
            <a:ext cx="628657" cy="1196591"/>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3</a:t>
            </a:r>
            <a:endParaRPr lang="es-CR" sz="3600" dirty="0"/>
          </a:p>
        </p:txBody>
      </p:sp>
      <p:sp>
        <p:nvSpPr>
          <p:cNvPr id="9" name="Rectángulo 8"/>
          <p:cNvSpPr/>
          <p:nvPr/>
        </p:nvSpPr>
        <p:spPr>
          <a:xfrm>
            <a:off x="657738" y="4078078"/>
            <a:ext cx="628657" cy="1759175"/>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4</a:t>
            </a:r>
            <a:endParaRPr lang="es-CR" sz="3600" dirty="0"/>
          </a:p>
        </p:txBody>
      </p:sp>
      <p:sp>
        <p:nvSpPr>
          <p:cNvPr id="10" name="Rectángulo 9"/>
          <p:cNvSpPr/>
          <p:nvPr/>
        </p:nvSpPr>
        <p:spPr>
          <a:xfrm>
            <a:off x="657738" y="5916819"/>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5</a:t>
            </a:r>
            <a:endParaRPr lang="es-CR" sz="3600" dirty="0"/>
          </a:p>
        </p:txBody>
      </p:sp>
      <p:sp>
        <p:nvSpPr>
          <p:cNvPr id="12" name="Rectángulo 11"/>
          <p:cNvSpPr/>
          <p:nvPr/>
        </p:nvSpPr>
        <p:spPr>
          <a:xfrm>
            <a:off x="1479609" y="1525012"/>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sz="1600" dirty="0">
                <a:solidFill>
                  <a:schemeClr val="tx1"/>
                </a:solidFill>
                <a:latin typeface="Century Gothic" panose="020B0502020202020204" pitchFamily="34" charset="0"/>
              </a:rPr>
              <a:t>Objetivos (generales y específicos)</a:t>
            </a:r>
            <a:endParaRPr lang="es-CR" sz="1600" dirty="0">
              <a:solidFill>
                <a:schemeClr val="tx1"/>
              </a:solidFill>
            </a:endParaRPr>
          </a:p>
        </p:txBody>
      </p:sp>
      <p:sp>
        <p:nvSpPr>
          <p:cNvPr id="13" name="Rectángulo 12"/>
          <p:cNvSpPr/>
          <p:nvPr/>
        </p:nvSpPr>
        <p:spPr>
          <a:xfrm>
            <a:off x="1479609" y="2168209"/>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Población que será muestreada (a veces es simple y en ocasiones no lo es) </a:t>
            </a:r>
          </a:p>
        </p:txBody>
      </p:sp>
      <p:sp>
        <p:nvSpPr>
          <p:cNvPr id="14" name="Rectángulo 13"/>
          <p:cNvSpPr/>
          <p:nvPr/>
        </p:nvSpPr>
        <p:spPr>
          <a:xfrm>
            <a:off x="1479609" y="2811426"/>
            <a:ext cx="4521142" cy="1205832"/>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Definición de variables de la encuesta (especificar naturaleza de las características, categorías de clasificación, unidades para expresarlas) </a:t>
            </a:r>
          </a:p>
        </p:txBody>
      </p:sp>
      <p:sp>
        <p:nvSpPr>
          <p:cNvPr id="15" name="Rectángulo 14"/>
          <p:cNvSpPr/>
          <p:nvPr/>
        </p:nvSpPr>
        <p:spPr>
          <a:xfrm>
            <a:off x="1479609" y="4078078"/>
            <a:ext cx="4521142" cy="17591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b="1" dirty="0">
                <a:solidFill>
                  <a:schemeClr val="tx1"/>
                </a:solidFill>
                <a:latin typeface="Century Gothic" panose="020B0502020202020204" pitchFamily="34" charset="0"/>
              </a:rPr>
              <a:t>Métodos de medición o recolección de datos  (medios a utilizar: </a:t>
            </a:r>
            <a:r>
              <a:rPr lang="es-MX" sz="1600" dirty="0">
                <a:solidFill>
                  <a:schemeClr val="tx1"/>
                </a:solidFill>
                <a:latin typeface="Century Gothic" panose="020B0502020202020204" pitchFamily="34" charset="0"/>
              </a:rPr>
              <a:t>entrevista cara a cara, auto-administrada, por internet, telefónica, correo,  etc.) (casos especiales, como por ejemplo, peso, talla y sangre, estudio de sal, encuestas de ingresos y gastos, etc.) </a:t>
            </a:r>
          </a:p>
        </p:txBody>
      </p:sp>
      <p:sp>
        <p:nvSpPr>
          <p:cNvPr id="16" name="Rectángulo 15"/>
          <p:cNvSpPr/>
          <p:nvPr/>
        </p:nvSpPr>
        <p:spPr>
          <a:xfrm>
            <a:off x="1479609" y="5912323"/>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Precisión deseada (se relaciona con los costos)</a:t>
            </a:r>
            <a:endParaRPr lang="es-CR" sz="1600" dirty="0">
              <a:solidFill>
                <a:schemeClr val="tx1"/>
              </a:solidFill>
              <a:latin typeface="Century Gothic" panose="020B0502020202020204" pitchFamily="34" charset="0"/>
            </a:endParaRPr>
          </a:p>
        </p:txBody>
      </p:sp>
      <p:sp>
        <p:nvSpPr>
          <p:cNvPr id="24" name="Rectángulo 23"/>
          <p:cNvSpPr/>
          <p:nvPr/>
        </p:nvSpPr>
        <p:spPr>
          <a:xfrm>
            <a:off x="6255296" y="1525012"/>
            <a:ext cx="628657" cy="775276"/>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6</a:t>
            </a:r>
            <a:endParaRPr lang="es-CR" sz="3600" dirty="0"/>
          </a:p>
        </p:txBody>
      </p:sp>
      <p:sp>
        <p:nvSpPr>
          <p:cNvPr id="25" name="Rectángulo 24"/>
          <p:cNvSpPr/>
          <p:nvPr/>
        </p:nvSpPr>
        <p:spPr>
          <a:xfrm>
            <a:off x="6255296" y="2403694"/>
            <a:ext cx="628657" cy="52524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7</a:t>
            </a:r>
            <a:endParaRPr lang="es-CR" sz="3600" dirty="0"/>
          </a:p>
        </p:txBody>
      </p:sp>
      <p:sp>
        <p:nvSpPr>
          <p:cNvPr id="26" name="Rectángulo 25"/>
          <p:cNvSpPr/>
          <p:nvPr/>
        </p:nvSpPr>
        <p:spPr>
          <a:xfrm>
            <a:off x="6255296" y="3023247"/>
            <a:ext cx="628657" cy="607833"/>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8</a:t>
            </a:r>
            <a:endParaRPr lang="es-CR" sz="3600" dirty="0"/>
          </a:p>
        </p:txBody>
      </p:sp>
      <p:sp>
        <p:nvSpPr>
          <p:cNvPr id="27" name="Rectángulo 26"/>
          <p:cNvSpPr/>
          <p:nvPr/>
        </p:nvSpPr>
        <p:spPr>
          <a:xfrm>
            <a:off x="6255296" y="3725389"/>
            <a:ext cx="628657" cy="460849"/>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9</a:t>
            </a:r>
            <a:endParaRPr lang="es-CR" sz="3600" dirty="0"/>
          </a:p>
        </p:txBody>
      </p:sp>
      <p:sp>
        <p:nvSpPr>
          <p:cNvPr id="28" name="Rectángulo 27"/>
          <p:cNvSpPr/>
          <p:nvPr/>
        </p:nvSpPr>
        <p:spPr>
          <a:xfrm>
            <a:off x="6255296" y="4260944"/>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10</a:t>
            </a:r>
            <a:endParaRPr lang="es-CR" sz="3200" dirty="0"/>
          </a:p>
        </p:txBody>
      </p:sp>
      <p:sp>
        <p:nvSpPr>
          <p:cNvPr id="29" name="Rectángulo 28"/>
          <p:cNvSpPr/>
          <p:nvPr/>
        </p:nvSpPr>
        <p:spPr>
          <a:xfrm>
            <a:off x="7077167" y="1525012"/>
            <a:ext cx="4521142" cy="775276"/>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b="1" dirty="0">
                <a:solidFill>
                  <a:schemeClr val="tx1"/>
                </a:solidFill>
                <a:latin typeface="Century Gothic" panose="020B0502020202020204" pitchFamily="34" charset="0"/>
              </a:rPr>
              <a:t>Métodos de análisis </a:t>
            </a:r>
            <a:r>
              <a:rPr lang="es-MX" sz="1600" dirty="0">
                <a:solidFill>
                  <a:schemeClr val="tx1"/>
                </a:solidFill>
                <a:latin typeface="Century Gothic" panose="020B0502020202020204" pitchFamily="34" charset="0"/>
              </a:rPr>
              <a:t>(procedimientos para resumir resultados que puedan comprenderse y usarse)</a:t>
            </a:r>
            <a:endParaRPr lang="es-CR" sz="1600" dirty="0">
              <a:solidFill>
                <a:schemeClr val="tx1"/>
              </a:solidFill>
              <a:latin typeface="Century Gothic" panose="020B0502020202020204" pitchFamily="34" charset="0"/>
            </a:endParaRPr>
          </a:p>
        </p:txBody>
      </p:sp>
      <p:sp>
        <p:nvSpPr>
          <p:cNvPr id="30" name="Rectángulo 29"/>
          <p:cNvSpPr/>
          <p:nvPr/>
        </p:nvSpPr>
        <p:spPr>
          <a:xfrm>
            <a:off x="7077167" y="2392816"/>
            <a:ext cx="4521142" cy="536121"/>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Uso de los resultados de la encuesta</a:t>
            </a:r>
          </a:p>
        </p:txBody>
      </p:sp>
      <p:sp>
        <p:nvSpPr>
          <p:cNvPr id="31" name="Rectángulo 30"/>
          <p:cNvSpPr/>
          <p:nvPr/>
        </p:nvSpPr>
        <p:spPr>
          <a:xfrm>
            <a:off x="7077167" y="3025752"/>
            <a:ext cx="4521142" cy="602824"/>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Marco muestral (contiene la población de estudio)</a:t>
            </a:r>
          </a:p>
        </p:txBody>
      </p:sp>
      <p:sp>
        <p:nvSpPr>
          <p:cNvPr id="32" name="Rectángulo 31"/>
          <p:cNvSpPr/>
          <p:nvPr/>
        </p:nvSpPr>
        <p:spPr>
          <a:xfrm>
            <a:off x="7077167" y="3714401"/>
            <a:ext cx="4521142" cy="471837"/>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Diseño de la muestra </a:t>
            </a:r>
          </a:p>
        </p:txBody>
      </p:sp>
      <p:sp>
        <p:nvSpPr>
          <p:cNvPr id="33" name="Rectángulo 32"/>
          <p:cNvSpPr/>
          <p:nvPr/>
        </p:nvSpPr>
        <p:spPr>
          <a:xfrm>
            <a:off x="7077167" y="4272062"/>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Estudio piloto</a:t>
            </a:r>
          </a:p>
        </p:txBody>
      </p:sp>
      <p:sp>
        <p:nvSpPr>
          <p:cNvPr id="34" name="Rectángulo 33"/>
          <p:cNvSpPr/>
          <p:nvPr/>
        </p:nvSpPr>
        <p:spPr>
          <a:xfrm>
            <a:off x="6255296" y="4832443"/>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11</a:t>
            </a:r>
            <a:endParaRPr lang="es-CR" sz="3200" dirty="0"/>
          </a:p>
        </p:txBody>
      </p:sp>
      <p:sp>
        <p:nvSpPr>
          <p:cNvPr id="35" name="Rectángulo 34"/>
          <p:cNvSpPr/>
          <p:nvPr/>
        </p:nvSpPr>
        <p:spPr>
          <a:xfrm>
            <a:off x="7077167" y="4843561"/>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Organización y ejecución del trabajo de campo</a:t>
            </a:r>
          </a:p>
        </p:txBody>
      </p:sp>
      <p:sp>
        <p:nvSpPr>
          <p:cNvPr id="36" name="Rectángulo 35"/>
          <p:cNvSpPr/>
          <p:nvPr/>
        </p:nvSpPr>
        <p:spPr>
          <a:xfrm>
            <a:off x="6255296" y="5392824"/>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12</a:t>
            </a:r>
            <a:endParaRPr lang="es-CR" sz="3200" dirty="0"/>
          </a:p>
        </p:txBody>
      </p:sp>
      <p:sp>
        <p:nvSpPr>
          <p:cNvPr id="37" name="Rectángulo 36"/>
          <p:cNvSpPr/>
          <p:nvPr/>
        </p:nvSpPr>
        <p:spPr>
          <a:xfrm>
            <a:off x="7077167" y="5403942"/>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Crítica</a:t>
            </a:r>
          </a:p>
        </p:txBody>
      </p:sp>
      <p:sp>
        <p:nvSpPr>
          <p:cNvPr id="38" name="Rectángulo 37"/>
          <p:cNvSpPr/>
          <p:nvPr/>
        </p:nvSpPr>
        <p:spPr>
          <a:xfrm>
            <a:off x="6255296" y="5942087"/>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13</a:t>
            </a:r>
            <a:endParaRPr lang="es-CR" sz="3200" dirty="0"/>
          </a:p>
        </p:txBody>
      </p:sp>
      <p:sp>
        <p:nvSpPr>
          <p:cNvPr id="39" name="Rectángulo 38"/>
          <p:cNvSpPr/>
          <p:nvPr/>
        </p:nvSpPr>
        <p:spPr>
          <a:xfrm>
            <a:off x="7077167" y="5953205"/>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Programa de entrada de datos </a:t>
            </a:r>
          </a:p>
        </p:txBody>
      </p:sp>
    </p:spTree>
    <p:extLst>
      <p:ext uri="{BB962C8B-B14F-4D97-AF65-F5344CB8AC3E}">
        <p14:creationId xmlns:p14="http://schemas.microsoft.com/office/powerpoint/2010/main" val="4202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ETAPAS A DEFINIR EN LA ENCUESTA</a:t>
            </a:r>
            <a:endParaRPr lang="es-CR" sz="3200" dirty="0">
              <a:solidFill>
                <a:schemeClr val="bg1"/>
              </a:solidFill>
              <a:latin typeface="Century Gothic" panose="020B0502020202020204" pitchFamily="34" charset="0"/>
            </a:endParaRPr>
          </a:p>
        </p:txBody>
      </p:sp>
      <p:sp>
        <p:nvSpPr>
          <p:cNvPr id="5" name="Rectángulo 4"/>
          <p:cNvSpPr/>
          <p:nvPr/>
        </p:nvSpPr>
        <p:spPr>
          <a:xfrm>
            <a:off x="657738" y="1525012"/>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14</a:t>
            </a:r>
            <a:endParaRPr lang="es-CR" sz="3200" dirty="0"/>
          </a:p>
        </p:txBody>
      </p:sp>
      <p:sp>
        <p:nvSpPr>
          <p:cNvPr id="6" name="Rectángulo 5"/>
          <p:cNvSpPr/>
          <p:nvPr/>
        </p:nvSpPr>
        <p:spPr>
          <a:xfrm>
            <a:off x="657738" y="217908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15</a:t>
            </a:r>
            <a:endParaRPr lang="es-CR" sz="3200" dirty="0"/>
          </a:p>
        </p:txBody>
      </p:sp>
      <p:sp>
        <p:nvSpPr>
          <p:cNvPr id="7" name="Rectángulo 6"/>
          <p:cNvSpPr/>
          <p:nvPr/>
        </p:nvSpPr>
        <p:spPr>
          <a:xfrm>
            <a:off x="657738" y="2847411"/>
            <a:ext cx="628657" cy="695890"/>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16</a:t>
            </a:r>
            <a:endParaRPr lang="es-CR" sz="3200" dirty="0"/>
          </a:p>
        </p:txBody>
      </p:sp>
      <p:sp>
        <p:nvSpPr>
          <p:cNvPr id="8" name="Rectángulo 7"/>
          <p:cNvSpPr/>
          <p:nvPr/>
        </p:nvSpPr>
        <p:spPr>
          <a:xfrm>
            <a:off x="657737" y="3622869"/>
            <a:ext cx="628657" cy="620519"/>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17</a:t>
            </a:r>
            <a:endParaRPr lang="es-CR" sz="3200" dirty="0"/>
          </a:p>
        </p:txBody>
      </p:sp>
      <p:sp>
        <p:nvSpPr>
          <p:cNvPr id="9" name="Rectángulo 8"/>
          <p:cNvSpPr/>
          <p:nvPr/>
        </p:nvSpPr>
        <p:spPr>
          <a:xfrm>
            <a:off x="657737" y="432295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t>18</a:t>
            </a:r>
            <a:endParaRPr lang="es-CR" sz="3200" dirty="0"/>
          </a:p>
        </p:txBody>
      </p:sp>
      <p:sp>
        <p:nvSpPr>
          <p:cNvPr id="10" name="Rectángulo 9"/>
          <p:cNvSpPr/>
          <p:nvPr/>
        </p:nvSpPr>
        <p:spPr>
          <a:xfrm>
            <a:off x="1479609" y="1525012"/>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sz="1600" dirty="0">
                <a:solidFill>
                  <a:schemeClr val="tx1"/>
                </a:solidFill>
                <a:latin typeface="Century Gothic" panose="020B0502020202020204" pitchFamily="34" charset="0"/>
              </a:rPr>
              <a:t>Digitación </a:t>
            </a:r>
            <a:endParaRPr lang="es-CR" sz="1600" dirty="0">
              <a:solidFill>
                <a:schemeClr val="tx1"/>
              </a:solidFill>
            </a:endParaRPr>
          </a:p>
        </p:txBody>
      </p:sp>
      <p:sp>
        <p:nvSpPr>
          <p:cNvPr id="11" name="Rectángulo 10"/>
          <p:cNvSpPr/>
          <p:nvPr/>
        </p:nvSpPr>
        <p:spPr>
          <a:xfrm>
            <a:off x="1479609" y="2168209"/>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Verificación </a:t>
            </a:r>
          </a:p>
        </p:txBody>
      </p:sp>
      <p:sp>
        <p:nvSpPr>
          <p:cNvPr id="12" name="Rectángulo 11"/>
          <p:cNvSpPr/>
          <p:nvPr/>
        </p:nvSpPr>
        <p:spPr>
          <a:xfrm>
            <a:off x="1479609" y="2811426"/>
            <a:ext cx="4521142" cy="7318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Tabulación</a:t>
            </a:r>
          </a:p>
        </p:txBody>
      </p:sp>
      <p:sp>
        <p:nvSpPr>
          <p:cNvPr id="13" name="Rectángulo 12"/>
          <p:cNvSpPr/>
          <p:nvPr/>
        </p:nvSpPr>
        <p:spPr>
          <a:xfrm>
            <a:off x="1479609" y="3641636"/>
            <a:ext cx="4521142" cy="601752"/>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Análisis</a:t>
            </a:r>
          </a:p>
        </p:txBody>
      </p:sp>
      <p:sp>
        <p:nvSpPr>
          <p:cNvPr id="14" name="Rectángulo 13"/>
          <p:cNvSpPr/>
          <p:nvPr/>
        </p:nvSpPr>
        <p:spPr>
          <a:xfrm>
            <a:off x="1479609" y="4322956"/>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Redacción de informe</a:t>
            </a:r>
            <a:endParaRPr lang="es-CR" sz="16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8973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ontent Placeholder 2"/>
          <p:cNvSpPr txBox="1">
            <a:spLocks/>
          </p:cNvSpPr>
          <p:nvPr/>
        </p:nvSpPr>
        <p:spPr>
          <a:xfrm>
            <a:off x="0" y="1162594"/>
            <a:ext cx="2711811"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a:t>        </a:t>
            </a:r>
            <a:r>
              <a:rPr lang="es-CR" sz="3200" dirty="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5" name="Rectángulo 54"/>
          <p:cNvSpPr/>
          <p:nvPr/>
        </p:nvSpPr>
        <p:spPr>
          <a:xfrm>
            <a:off x="365837" y="2286559"/>
            <a:ext cx="2278810" cy="1200329"/>
          </a:xfrm>
          <a:prstGeom prst="rect">
            <a:avLst/>
          </a:prstGeom>
        </p:spPr>
        <p:txBody>
          <a:bodyPr wrap="square">
            <a:spAutoFit/>
          </a:bodyPr>
          <a:lstStyle/>
          <a:p>
            <a:r>
              <a:rPr lang="es-CR" b="1" dirty="0">
                <a:solidFill>
                  <a:schemeClr val="bg1"/>
                </a:solidFill>
                <a:latin typeface="Century Gothic" panose="020B0502020202020204" pitchFamily="34" charset="0"/>
              </a:rPr>
              <a:t>Elemento, unidad de estudio, unidad de análisis o unidad elemental </a:t>
            </a:r>
          </a:p>
        </p:txBody>
      </p:sp>
      <p:sp>
        <p:nvSpPr>
          <p:cNvPr id="56" name="Rectángulo 55"/>
          <p:cNvSpPr/>
          <p:nvPr/>
        </p:nvSpPr>
        <p:spPr>
          <a:xfrm>
            <a:off x="455631" y="1429819"/>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01</a:t>
            </a:r>
            <a:endParaRPr lang="es-CR" sz="1200" b="1" dirty="0">
              <a:solidFill>
                <a:schemeClr val="bg1"/>
              </a:solidFill>
              <a:latin typeface="Century Gothic" panose="020B0502020202020204" pitchFamily="34" charset="0"/>
            </a:endParaRPr>
          </a:p>
        </p:txBody>
      </p:sp>
      <p:sp>
        <p:nvSpPr>
          <p:cNvPr id="2" name="Rectángulo 1"/>
          <p:cNvSpPr/>
          <p:nvPr/>
        </p:nvSpPr>
        <p:spPr>
          <a:xfrm>
            <a:off x="137649" y="3836406"/>
            <a:ext cx="2383878" cy="2554545"/>
          </a:xfrm>
          <a:prstGeom prst="rect">
            <a:avLst/>
          </a:prstGeom>
        </p:spPr>
        <p:txBody>
          <a:bodyPr wrap="square">
            <a:spAutoFit/>
          </a:bodyPr>
          <a:lstStyle/>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Unidad que es parte de la población </a:t>
            </a:r>
          </a:p>
          <a:p>
            <a:endParaRPr lang="es-MX"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Es la unidad en la que se busca la información para hacer inferencias a esa misma población </a:t>
            </a:r>
          </a:p>
        </p:txBody>
      </p:sp>
      <p:sp>
        <p:nvSpPr>
          <p:cNvPr id="80" name="Content Placeholder 2"/>
          <p:cNvSpPr txBox="1">
            <a:spLocks/>
          </p:cNvSpPr>
          <p:nvPr/>
        </p:nvSpPr>
        <p:spPr>
          <a:xfrm>
            <a:off x="2711810" y="1162594"/>
            <a:ext cx="6775321"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82" name="Rectángulo 81"/>
          <p:cNvSpPr/>
          <p:nvPr/>
        </p:nvSpPr>
        <p:spPr>
          <a:xfrm>
            <a:off x="3049999" y="1434109"/>
            <a:ext cx="873957" cy="830997"/>
          </a:xfrm>
          <a:prstGeom prst="rect">
            <a:avLst/>
          </a:prstGeom>
        </p:spPr>
        <p:txBody>
          <a:bodyPr wrap="none">
            <a:spAutoFit/>
          </a:bodyPr>
          <a:lstStyle/>
          <a:p>
            <a:pPr algn="ctr"/>
            <a:r>
              <a:rPr lang="es-ES" sz="4800" b="1" dirty="0">
                <a:solidFill>
                  <a:schemeClr val="bg1"/>
                </a:solidFill>
                <a:latin typeface="Century Gothic" panose="020B0502020202020204" pitchFamily="34" charset="0"/>
              </a:rPr>
              <a:t>02</a:t>
            </a:r>
            <a:endParaRPr lang="es-CR" sz="1200" b="1" dirty="0">
              <a:solidFill>
                <a:schemeClr val="bg1"/>
              </a:solidFill>
              <a:latin typeface="Century Gothic" panose="020B0502020202020204" pitchFamily="34" charset="0"/>
            </a:endParaRPr>
          </a:p>
        </p:txBody>
      </p:sp>
      <p:sp>
        <p:nvSpPr>
          <p:cNvPr id="88" name="Elipse 87"/>
          <p:cNvSpPr/>
          <p:nvPr/>
        </p:nvSpPr>
        <p:spPr>
          <a:xfrm>
            <a:off x="10072255" y="1628239"/>
            <a:ext cx="1196111" cy="1243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89" name="Rectángulo 88"/>
          <p:cNvSpPr/>
          <p:nvPr/>
        </p:nvSpPr>
        <p:spPr>
          <a:xfrm>
            <a:off x="3010623" y="2269102"/>
            <a:ext cx="3982714" cy="646331"/>
          </a:xfrm>
          <a:prstGeom prst="rect">
            <a:avLst/>
          </a:prstGeom>
        </p:spPr>
        <p:txBody>
          <a:bodyPr wrap="square">
            <a:spAutoFit/>
          </a:bodyPr>
          <a:lstStyle/>
          <a:p>
            <a:r>
              <a:rPr lang="es-CR" b="1" dirty="0">
                <a:solidFill>
                  <a:schemeClr val="bg1"/>
                </a:solidFill>
                <a:latin typeface="Century Gothic" panose="020B0502020202020204" pitchFamily="34" charset="0"/>
              </a:rPr>
              <a:t>Población </a:t>
            </a:r>
          </a:p>
          <a:p>
            <a:r>
              <a:rPr lang="es-ES" dirty="0">
                <a:solidFill>
                  <a:schemeClr val="bg1"/>
                </a:solidFill>
                <a:latin typeface="Century Gothic" panose="020B0502020202020204" pitchFamily="34" charset="0"/>
              </a:rPr>
              <a:t>Agregado de observaciones </a:t>
            </a:r>
            <a:endParaRPr lang="es-CR" dirty="0">
              <a:solidFill>
                <a:schemeClr val="bg1"/>
              </a:solidFill>
              <a:latin typeface="Century Gothic" panose="020B0502020202020204" pitchFamily="34" charset="0"/>
            </a:endParaRPr>
          </a:p>
        </p:txBody>
      </p:sp>
      <p:sp>
        <p:nvSpPr>
          <p:cNvPr id="91" name="Rectángulo 90"/>
          <p:cNvSpPr/>
          <p:nvPr/>
        </p:nvSpPr>
        <p:spPr>
          <a:xfrm>
            <a:off x="2902095" y="3486888"/>
            <a:ext cx="6712358" cy="2308324"/>
          </a:xfrm>
          <a:prstGeom prst="rect">
            <a:avLst/>
          </a:prstGeom>
        </p:spPr>
        <p:txBody>
          <a:bodyPr wrap="square">
            <a:spAutoFit/>
          </a:bodyPr>
          <a:lstStyle/>
          <a:p>
            <a:r>
              <a:rPr lang="es-MX" sz="1600" dirty="0">
                <a:solidFill>
                  <a:schemeClr val="bg1"/>
                </a:solidFill>
                <a:latin typeface="Century Gothic" panose="020B0502020202020204" pitchFamily="34" charset="0"/>
              </a:rPr>
              <a:t>Para definir la población se debe especificar: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a)Contenido            Mujeres en edad fértil (15-49 años)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b)Unidades               que residen en viviendas particulares</a:t>
            </a:r>
          </a:p>
          <a:p>
            <a:r>
              <a:rPr lang="es-MX" sz="1600" dirty="0">
                <a:solidFill>
                  <a:schemeClr val="bg1"/>
                </a:solidFill>
                <a:latin typeface="Century Gothic" panose="020B0502020202020204" pitchFamily="34" charset="0"/>
              </a:rPr>
              <a:t> </a:t>
            </a:r>
          </a:p>
          <a:p>
            <a:r>
              <a:rPr lang="es-MX" sz="1600" dirty="0">
                <a:solidFill>
                  <a:schemeClr val="bg1"/>
                </a:solidFill>
                <a:latin typeface="Century Gothic" panose="020B0502020202020204" pitchFamily="34" charset="0"/>
              </a:rPr>
              <a:t>c)Extensión               en todo el territorio nacional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d)Tiempo                  a mediados del año 20138</a:t>
            </a:r>
          </a:p>
        </p:txBody>
      </p:sp>
      <p:sp>
        <p:nvSpPr>
          <p:cNvPr id="103" name="Content Placeholder 2"/>
          <p:cNvSpPr txBox="1">
            <a:spLocks/>
          </p:cNvSpPr>
          <p:nvPr/>
        </p:nvSpPr>
        <p:spPr>
          <a:xfrm>
            <a:off x="9487132" y="1162594"/>
            <a:ext cx="2711811" cy="5695406"/>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a:p>
          <a:p>
            <a:pPr marL="0" indent="0">
              <a:buFont typeface="Arial" panose="020B0604020202020204" pitchFamily="34" charset="0"/>
              <a:buNone/>
            </a:pPr>
            <a:endParaRPr lang="es-CR" sz="2000" dirty="0"/>
          </a:p>
        </p:txBody>
      </p:sp>
      <p:sp>
        <p:nvSpPr>
          <p:cNvPr id="107" name="Rectángulo 106"/>
          <p:cNvSpPr/>
          <p:nvPr/>
        </p:nvSpPr>
        <p:spPr>
          <a:xfrm>
            <a:off x="9717439" y="2032800"/>
            <a:ext cx="2485366" cy="584775"/>
          </a:xfrm>
          <a:prstGeom prst="rect">
            <a:avLst/>
          </a:prstGeom>
        </p:spPr>
        <p:txBody>
          <a:bodyPr wrap="square">
            <a:spAutoFit/>
          </a:bodyPr>
          <a:lstStyle/>
          <a:p>
            <a:r>
              <a:rPr lang="es-CR" b="1" dirty="0">
                <a:solidFill>
                  <a:schemeClr val="bg1"/>
                </a:solidFill>
                <a:latin typeface="Century Gothic" panose="020B0502020202020204" pitchFamily="34" charset="0"/>
              </a:rPr>
              <a:t>Unidad de muestreo</a:t>
            </a:r>
          </a:p>
          <a:p>
            <a:r>
              <a:rPr lang="es-ES" sz="1400" dirty="0">
                <a:solidFill>
                  <a:schemeClr val="bg1"/>
                </a:solidFill>
                <a:latin typeface="Century Gothic" panose="020B0502020202020204" pitchFamily="34" charset="0"/>
              </a:rPr>
              <a:t>Contiene los elementos</a:t>
            </a:r>
            <a:endParaRPr lang="es-CR" sz="1400" dirty="0">
              <a:solidFill>
                <a:schemeClr val="bg1"/>
              </a:solidFill>
              <a:latin typeface="Century Gothic" panose="020B0502020202020204" pitchFamily="34" charset="0"/>
            </a:endParaRPr>
          </a:p>
        </p:txBody>
      </p:sp>
      <p:sp>
        <p:nvSpPr>
          <p:cNvPr id="108" name="Rectángulo 107"/>
          <p:cNvSpPr/>
          <p:nvPr/>
        </p:nvSpPr>
        <p:spPr>
          <a:xfrm>
            <a:off x="9891733" y="1227041"/>
            <a:ext cx="873957" cy="830997"/>
          </a:xfrm>
          <a:prstGeom prst="rect">
            <a:avLst/>
          </a:prstGeom>
        </p:spPr>
        <p:txBody>
          <a:bodyPr wrap="none">
            <a:spAutoFit/>
          </a:bodyPr>
          <a:lstStyle/>
          <a:p>
            <a:pPr algn="ctr"/>
            <a:r>
              <a:rPr lang="es-CR" sz="4800" b="1" dirty="0">
                <a:solidFill>
                  <a:schemeClr val="bg1"/>
                </a:solidFill>
                <a:latin typeface="Century Gothic" panose="020B0502020202020204" pitchFamily="34" charset="0"/>
              </a:rPr>
              <a:t>03</a:t>
            </a:r>
            <a:endParaRPr lang="es-CR" sz="1200" b="1" dirty="0">
              <a:solidFill>
                <a:schemeClr val="bg1"/>
              </a:solidFill>
              <a:latin typeface="Century Gothic" panose="020B0502020202020204" pitchFamily="34" charset="0"/>
            </a:endParaRPr>
          </a:p>
        </p:txBody>
      </p:sp>
      <p:sp>
        <p:nvSpPr>
          <p:cNvPr id="109" name="Rectángulo 108"/>
          <p:cNvSpPr/>
          <p:nvPr/>
        </p:nvSpPr>
        <p:spPr>
          <a:xfrm>
            <a:off x="9717439" y="3013280"/>
            <a:ext cx="2303264" cy="3539430"/>
          </a:xfrm>
          <a:prstGeom prst="rect">
            <a:avLst/>
          </a:prstGeom>
        </p:spPr>
        <p:txBody>
          <a:bodyPr wrap="square">
            <a:spAutoFit/>
          </a:bodyPr>
          <a:lstStyle/>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En el muestreo de elementos cada UM contiene un elemento</a:t>
            </a:r>
          </a:p>
          <a:p>
            <a:r>
              <a:rPr lang="es-MX" sz="1600" dirty="0">
                <a:solidFill>
                  <a:schemeClr val="bg1"/>
                </a:solidFill>
                <a:latin typeface="Century Gothic" panose="020B0502020202020204" pitchFamily="34" charset="0"/>
              </a:rPr>
              <a:t> </a:t>
            </a:r>
          </a:p>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En el muestreo de conglomerados cada UM contiene varios elementos </a:t>
            </a:r>
          </a:p>
          <a:p>
            <a:endParaRPr lang="es-MX"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Ejemplos de ambos casos</a:t>
            </a:r>
          </a:p>
          <a:p>
            <a:pPr marL="285750" indent="-285750">
              <a:buFont typeface="Arial" panose="020B0604020202020204" pitchFamily="34" charset="0"/>
              <a:buChar char="•"/>
            </a:pPr>
            <a:endParaRPr lang="es-MX"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5328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82" grpId="0"/>
      <p:bldP spid="89" grpId="0"/>
      <p:bldP spid="107" grpId="0"/>
      <p:bldP spid="10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3307</TotalTime>
  <Words>4555</Words>
  <Application>Microsoft Office PowerPoint</Application>
  <PresentationFormat>Panorámica</PresentationFormat>
  <Paragraphs>727</Paragraphs>
  <Slides>66</Slides>
  <Notes>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66</vt:i4>
      </vt:variant>
    </vt:vector>
  </HeadingPairs>
  <TitlesOfParts>
    <vt:vector size="78" baseType="lpstr">
      <vt:lpstr>Arial</vt:lpstr>
      <vt:lpstr>Book Antiqua</vt:lpstr>
      <vt:lpstr>Calibri</vt:lpstr>
      <vt:lpstr>Calibri Light</vt:lpstr>
      <vt:lpstr>Calibri,Italic</vt:lpstr>
      <vt:lpstr>Cambria Math</vt:lpstr>
      <vt:lpstr>Century Gothic</vt:lpstr>
      <vt:lpstr>Century Gothic </vt:lpstr>
      <vt:lpstr>Garamond</vt:lpstr>
      <vt:lpstr>Lato</vt:lpstr>
      <vt:lpstr>Symbol</vt:lpstr>
      <vt:lpstr>Tema de Office</vt:lpstr>
      <vt:lpstr>Fundamentos del muestreo</vt:lpstr>
      <vt:lpstr>Preámbulo…</vt:lpstr>
      <vt:lpstr>Recordatorio…</vt:lpstr>
      <vt:lpstr>Índice</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 dónde obtenemos las UE? … de un Marco Muestral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Tipos de muestreo  - Probabilístico - No probabilístico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dc:title>
  <dc:creator>Korina Quirós Solís</dc:creator>
  <cp:lastModifiedBy>Oscar Centeno Mora</cp:lastModifiedBy>
  <cp:revision>160</cp:revision>
  <dcterms:created xsi:type="dcterms:W3CDTF">2018-05-07T14:53:48Z</dcterms:created>
  <dcterms:modified xsi:type="dcterms:W3CDTF">2020-05-07T22:42:19Z</dcterms:modified>
</cp:coreProperties>
</file>